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339" r:id="rId2"/>
    <p:sldId id="410" r:id="rId3"/>
    <p:sldId id="356" r:id="rId4"/>
    <p:sldId id="342" r:id="rId5"/>
    <p:sldId id="364" r:id="rId6"/>
    <p:sldId id="405" r:id="rId7"/>
    <p:sldId id="357" r:id="rId8"/>
    <p:sldId id="336" r:id="rId9"/>
    <p:sldId id="338" r:id="rId10"/>
    <p:sldId id="358" r:id="rId11"/>
    <p:sldId id="365" r:id="rId12"/>
    <p:sldId id="366" r:id="rId13"/>
    <p:sldId id="368" r:id="rId14"/>
    <p:sldId id="407" r:id="rId15"/>
    <p:sldId id="370" r:id="rId16"/>
    <p:sldId id="371" r:id="rId17"/>
    <p:sldId id="372" r:id="rId18"/>
    <p:sldId id="350" r:id="rId19"/>
    <p:sldId id="349" r:id="rId20"/>
    <p:sldId id="345" r:id="rId21"/>
    <p:sldId id="337" r:id="rId22"/>
    <p:sldId id="404" r:id="rId23"/>
    <p:sldId id="344" r:id="rId24"/>
    <p:sldId id="411" r:id="rId25"/>
    <p:sldId id="351" r:id="rId26"/>
    <p:sldId id="352" r:id="rId27"/>
    <p:sldId id="346" r:id="rId28"/>
    <p:sldId id="421" r:id="rId29"/>
    <p:sldId id="354" r:id="rId30"/>
    <p:sldId id="412" r:id="rId31"/>
    <p:sldId id="416" r:id="rId32"/>
    <p:sldId id="413" r:id="rId33"/>
    <p:sldId id="415" r:id="rId34"/>
    <p:sldId id="418" r:id="rId35"/>
    <p:sldId id="388" r:id="rId36"/>
    <p:sldId id="408" r:id="rId37"/>
    <p:sldId id="409" r:id="rId38"/>
    <p:sldId id="419" r:id="rId39"/>
    <p:sldId id="422" r:id="rId40"/>
    <p:sldId id="420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Ebrima" panose="02000000000000000000" pitchFamily="2" charset="0"/>
      <p:regular r:id="rId47"/>
      <p:bold r:id="rId4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" initials="R" lastIdx="1" clrIdx="0">
    <p:extLst>
      <p:ext uri="{19B8F6BF-5375-455C-9EA6-DF929625EA0E}">
        <p15:presenceInfo xmlns:p15="http://schemas.microsoft.com/office/powerpoint/2012/main" userId="Rom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84A4D9"/>
    <a:srgbClr val="000000"/>
    <a:srgbClr val="9900CC"/>
    <a:srgbClr val="CC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883D6-53E1-4857-941B-5B2AB41E5F15}">
  <a:tblStyle styleId="{0D6883D6-53E1-4857-941B-5B2AB41E5F15}" styleName="Table_0"/>
  <a:tblStyle styleId="{0B057A3C-217C-4EB0-8E36-97CB2DC5BC0A}" styleName="Table_1"/>
  <a:tblStyle styleId="{8A608ACD-3390-4866-8EAB-0D6F609E1A73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434" autoAdjust="0"/>
  </p:normalViewPr>
  <p:slideViewPr>
    <p:cSldViewPr>
      <p:cViewPr varScale="1">
        <p:scale>
          <a:sx n="71" d="100"/>
          <a:sy n="71" d="100"/>
        </p:scale>
        <p:origin x="59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5343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eakayakbajamexico.com/rentals/sup/" TargetMode="External"/><Relationship Id="rId3" Type="http://schemas.openxmlformats.org/officeDocument/2006/relationships/hyperlink" Target="http://www.birdingpaltours.com/MexicoItinerary.htm" TargetMode="External"/><Relationship Id="rId7" Type="http://schemas.openxmlformats.org/officeDocument/2006/relationships/hyperlink" Target="http://www.yumping.com.mx/paddle-surf/baja-california-sur" TargetMode="External"/><Relationship Id="rId12" Type="http://schemas.openxmlformats.org/officeDocument/2006/relationships/hyperlink" Target="http://www.exotikite.com/kiteboarding-lessons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xotikite.com/stand-up-paddle-board.html" TargetMode="External"/><Relationship Id="rId11" Type="http://schemas.openxmlformats.org/officeDocument/2006/relationships/hyperlink" Target="http://baja.com/la-paz/activities/kayak-windsurf-jetskis-sailboats-waverunners-rental/" TargetMode="External"/><Relationship Id="rId5" Type="http://schemas.openxmlformats.org/officeDocument/2006/relationships/hyperlink" Target="http://wingsbirds.com/tours/mexico-baja-californias-cape-region/" TargetMode="External"/><Relationship Id="rId10" Type="http://schemas.openxmlformats.org/officeDocument/2006/relationships/hyperlink" Target="https://www.kayakbaja.com/rentals.php" TargetMode="External"/><Relationship Id="rId4" Type="http://schemas.openxmlformats.org/officeDocument/2006/relationships/hyperlink" Target="http://www.birdingloscabos.com/birding-los-cabos-area" TargetMode="External"/><Relationship Id="rId9" Type="http://schemas.openxmlformats.org/officeDocument/2006/relationships/hyperlink" Target="https://seakayakbajamexico.com/rentals/sit-on-top/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ROMAIN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COMONDU Información Estratégica 2014. Gobierno Del Estado De Baja California Sur Secretaria De Promoción Y Desarrollo Económico Dirección De Informática Y Estadística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Eric Horacio Rubio Fierro-</a:t>
            </a:r>
            <a:r>
              <a:rPr lang="en-US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Bandala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3. AFC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calculation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Excel doc « 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Analysis of tourism &amp; fishing industries in </a:t>
            </a:r>
            <a:r>
              <a:rPr lang="en-US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PSC_Key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data” in “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pesca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en PSC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 sheet</a:t>
            </a:r>
            <a:endParaRPr lang="fr-FR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4. Field interviews</a:t>
            </a:r>
            <a:endParaRPr lang="fr-FR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66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AFC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calculation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Excel doc « 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Analysis of tourism &amp; fishing industries in </a:t>
            </a:r>
            <a:r>
              <a:rPr lang="en-US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PSC_Key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data” in “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pesca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en PSC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 sheet</a:t>
            </a:r>
            <a:endParaRPr lang="fr-FR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94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s-ES" dirty="0" smtClean="0"/>
              <a:t>SECTUR. Compendio Estadístico del Turismo en México 2014</a:t>
            </a:r>
          </a:p>
          <a:p>
            <a:pPr marL="228600" indent="-228600">
              <a:buAutoNum type="arabicPeriod"/>
            </a:pPr>
            <a:r>
              <a:rPr lang="fr-FR" dirty="0" err="1" smtClean="0"/>
              <a:t>Eric</a:t>
            </a:r>
            <a:r>
              <a:rPr lang="fr-FR" dirty="0" smtClean="0"/>
              <a:t> Horacio </a:t>
            </a:r>
            <a:r>
              <a:rPr lang="fr-FR" dirty="0" err="1" smtClean="0"/>
              <a:t>Rubio</a:t>
            </a:r>
            <a:r>
              <a:rPr lang="fr-FR" dirty="0" smtClean="0"/>
              <a:t> </a:t>
            </a:r>
            <a:r>
              <a:rPr lang="fr-FR" dirty="0" err="1" smtClean="0"/>
              <a:t>Fierro-Bandala’s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r>
              <a:rPr lang="fr-FR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fr-FR" baseline="0" dirty="0" err="1" smtClean="0"/>
              <a:t>Deduction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ground</a:t>
            </a:r>
            <a:r>
              <a:rPr lang="fr-FR" baseline="0" dirty="0" smtClean="0"/>
              <a:t> interviews – absence of official figures </a:t>
            </a:r>
            <a:endParaRPr lang="fr-FR" dirty="0" smtClean="0"/>
          </a:p>
          <a:p>
            <a:pPr marL="228600" indent="-228600">
              <a:buAutoNum type="arabicPeriod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51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Eric </a:t>
            </a:r>
            <a:r>
              <a:rPr lang="fr-FR" dirty="0" err="1" smtClean="0"/>
              <a:t>Fierro-Bandala’s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endParaRPr lang="fr-F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on-the </a:t>
            </a:r>
            <a:r>
              <a:rPr lang="fr-FR" dirty="0" err="1" smtClean="0"/>
              <a:t>ground</a:t>
            </a:r>
            <a:r>
              <a:rPr lang="fr-FR" dirty="0" smtClean="0"/>
              <a:t> interviews and SECTUR figures’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baseline="0" dirty="0" err="1" smtClean="0"/>
              <a:t>Deduction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ground</a:t>
            </a:r>
            <a:r>
              <a:rPr lang="fr-FR" baseline="0" dirty="0" smtClean="0"/>
              <a:t> interviews – absence of official figures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dirty="0" smtClean="0"/>
              <a:t>Documento enviado por el SECTUR "ESTADISTICA BALLENA GRIS." SEMARNAT, Delegación Federal en Baja California Sur.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5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on-the </a:t>
            </a:r>
            <a:r>
              <a:rPr lang="fr-FR" dirty="0" err="1" smtClean="0"/>
              <a:t>ground</a:t>
            </a:r>
            <a:r>
              <a:rPr lang="fr-FR" dirty="0" smtClean="0"/>
              <a:t> interviews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err="1" smtClean="0"/>
              <a:t>Eric’s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r>
              <a:rPr lang="fr-FR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err="1" smtClean="0"/>
              <a:t>Encuesta</a:t>
            </a:r>
            <a:r>
              <a:rPr lang="fr-FR" dirty="0" smtClean="0"/>
              <a:t> </a:t>
            </a:r>
            <a:r>
              <a:rPr lang="fr-FR" dirty="0" err="1" smtClean="0"/>
              <a:t>nacional</a:t>
            </a:r>
            <a:r>
              <a:rPr lang="fr-FR" dirty="0" smtClean="0"/>
              <a:t> de </a:t>
            </a:r>
            <a:r>
              <a:rPr lang="fr-FR" dirty="0" err="1" smtClean="0"/>
              <a:t>gasto</a:t>
            </a:r>
            <a:r>
              <a:rPr lang="fr-FR" dirty="0" smtClean="0"/>
              <a:t> </a:t>
            </a:r>
            <a:r>
              <a:rPr lang="fr-FR" dirty="0" err="1" smtClean="0"/>
              <a:t>turistico</a:t>
            </a:r>
            <a:r>
              <a:rPr lang="fr-FR" dirty="0" smtClean="0"/>
              <a:t> 2013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Info sent by the SECTUR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dirty="0" smtClean="0"/>
              <a:t>AGENDA DE COMPETITIVIDAD  DEL DESTINO TURÍSTICO DE LOS CABOS – SECTUR - 2014</a:t>
            </a:r>
            <a:endParaRPr lang="fr-F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77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baseline="0" dirty="0" smtClean="0"/>
              <a:t>Source: </a:t>
            </a:r>
            <a:r>
              <a:rPr lang="es-ES" baseline="0" dirty="0" err="1" smtClean="0"/>
              <a:t>Comondu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Informacion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Estrategica</a:t>
            </a:r>
            <a:r>
              <a:rPr lang="es-ES" baseline="0" dirty="0" smtClean="0"/>
              <a:t> 2014. Gobierno del Estado de B.C.S. Secretaria de </a:t>
            </a:r>
            <a:r>
              <a:rPr lang="es-ES" baseline="0" dirty="0" err="1" smtClean="0"/>
              <a:t>promocion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desarollo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economico</a:t>
            </a:r>
            <a:r>
              <a:rPr lang="es-E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s-ES" dirty="0" err="1" smtClean="0"/>
              <a:t>Source</a:t>
            </a:r>
            <a:r>
              <a:rPr lang="es-ES" dirty="0" smtClean="0"/>
              <a:t>: Documento enviado por el SECTUR "ESTADISTICA BALLENA GRIS." SEMARNAT, Delegación Federal en Baja California Sur.</a:t>
            </a:r>
          </a:p>
          <a:p>
            <a:pPr marL="228600" indent="-228600">
              <a:buAutoNum type="arabicPeriod"/>
            </a:pPr>
            <a:r>
              <a:rPr lang="es-ES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</a:t>
            </a:r>
            <a:r>
              <a:rPr lang="es-E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Documento enviado por el SECTUR "</a:t>
            </a:r>
            <a:r>
              <a:rPr lang="es-ES" sz="1200" b="0" i="1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P.S.T - </a:t>
            </a:r>
            <a:r>
              <a:rPr lang="es-ES" sz="1200" b="0" i="1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Mpio</a:t>
            </a:r>
            <a:r>
              <a:rPr lang="es-ES" sz="1200" b="0" i="1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200" b="0" i="1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Comondú</a:t>
            </a:r>
            <a:r>
              <a:rPr lang="es-ES" sz="1200" b="0" i="1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."</a:t>
            </a:r>
            <a:r>
              <a:rPr lang="es-ES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on-the </a:t>
            </a:r>
            <a:r>
              <a:rPr lang="fr-FR" dirty="0" err="1" smtClean="0"/>
              <a:t>ground</a:t>
            </a:r>
            <a:r>
              <a:rPr lang="fr-FR" dirty="0" smtClean="0"/>
              <a:t> interviews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79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Eric </a:t>
            </a:r>
            <a:r>
              <a:rPr lang="fr-FR" dirty="0" err="1" smtClean="0"/>
              <a:t>Fierro-Bandala’s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endParaRPr lang="fr-F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on-the </a:t>
            </a:r>
            <a:r>
              <a:rPr lang="fr-FR" dirty="0" err="1" smtClean="0"/>
              <a:t>ground</a:t>
            </a:r>
            <a:r>
              <a:rPr lang="fr-FR" dirty="0" smtClean="0"/>
              <a:t> interviews and SECTUR figures’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597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3. AFC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calculation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Excel doc « 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Analysis of tourism &amp; fishing industries in </a:t>
            </a:r>
            <a:r>
              <a:rPr lang="en-US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PSC_Key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data” in “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pesca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en PSC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 sheet</a:t>
            </a:r>
            <a:endParaRPr lang="fr-FR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buAutoNum type="arabicPeriod"/>
            </a:pPr>
            <a:endParaRPr lang="fr-FR" dirty="0" smtClean="0"/>
          </a:p>
          <a:p>
            <a:pPr marL="228600" indent="-228600">
              <a:buAutoNum type="arabicPeriod"/>
            </a:pPr>
            <a:endParaRPr lang="fr-FR" dirty="0" smtClean="0"/>
          </a:p>
          <a:p>
            <a:pPr marL="228600" indent="-22860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928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812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fr-FR" dirty="0" smtClean="0"/>
              <a:t>Figure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by M. Cota, </a:t>
            </a:r>
            <a:r>
              <a:rPr lang="fr-FR" baseline="0" dirty="0" err="1" smtClean="0"/>
              <a:t>Delegado</a:t>
            </a:r>
            <a:r>
              <a:rPr lang="fr-FR" baseline="0" dirty="0" smtClean="0"/>
              <a:t> al </a:t>
            </a:r>
            <a:r>
              <a:rPr lang="fr-FR" baseline="0" dirty="0" err="1" smtClean="0"/>
              <a:t>turismo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aligned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dirty="0" err="1" smtClean="0"/>
              <a:t>AfC</a:t>
            </a:r>
            <a:r>
              <a:rPr lang="fr-FR" dirty="0" smtClean="0"/>
              <a:t> </a:t>
            </a:r>
            <a:r>
              <a:rPr lang="fr-FR" dirty="0" err="1" smtClean="0"/>
              <a:t>calculation</a:t>
            </a:r>
            <a:r>
              <a:rPr lang="fr-FR" dirty="0" smtClean="0"/>
              <a:t> in</a:t>
            </a:r>
            <a:r>
              <a:rPr lang="fr-FR" baseline="0" dirty="0" smtClean="0"/>
              <a:t> Excel document, page « </a:t>
            </a:r>
            <a:r>
              <a:rPr lang="fr-FR" baseline="0" dirty="0" err="1" smtClean="0"/>
              <a:t>Turismo</a:t>
            </a:r>
            <a:r>
              <a:rPr lang="fr-FR" baseline="0" dirty="0" smtClean="0"/>
              <a:t> en PSC »</a:t>
            </a:r>
          </a:p>
          <a:p>
            <a:pPr marL="228600" indent="-228600">
              <a:buAutoNum type="arabicPeriod"/>
            </a:pPr>
            <a:r>
              <a:rPr lang="fr-FR" dirty="0" smtClean="0"/>
              <a:t> Source: </a:t>
            </a:r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Fierro-Bandala’s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err="1" smtClean="0"/>
              <a:t>AfC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Calculation</a:t>
            </a:r>
            <a:r>
              <a:rPr lang="fr-FR" baseline="0" dirty="0" smtClean="0"/>
              <a:t> in Excel document, page « </a:t>
            </a:r>
            <a:r>
              <a:rPr lang="fr-FR" baseline="0" dirty="0" err="1" smtClean="0"/>
              <a:t>Pesca</a:t>
            </a:r>
            <a:r>
              <a:rPr lang="fr-FR" baseline="0" dirty="0" smtClean="0"/>
              <a:t> en PSC »</a:t>
            </a:r>
            <a:endParaRPr lang="fr-FR" dirty="0" smtClean="0"/>
          </a:p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91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24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Sources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watching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n-US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http://www.birdingpaltours.com/MexicoItinerary.htm#tour5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n-US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http://www.birdingloscabos.com/birding-los-cabos-area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http://wingsbirds.com/tours/mexico-baja-californias-cape-region/</a:t>
            </a:r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SUP</a:t>
            </a:r>
          </a:p>
          <a:p>
            <a:r>
              <a:rPr lang="es-P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Barriles: </a:t>
            </a:r>
            <a:r>
              <a:rPr lang="es-PE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http://www.exotikite.com/stand-up-paddle-board.html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s-P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Baja California Sur: </a:t>
            </a:r>
            <a:r>
              <a:rPr lang="es-PE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http://www.yumping.com.mx/paddle-surf/baja-california-sur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s-P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Loreto: </a:t>
            </a:r>
            <a:r>
              <a:rPr lang="fr-FR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https://seakayakbajamexico.com/rentals/sup/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Kayaking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Loreto: </a:t>
            </a:r>
            <a:r>
              <a:rPr lang="fr-FR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https://seakayakbajamexico.com/rentals/sit-on-top/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s-P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Paz : </a:t>
            </a:r>
            <a:r>
              <a:rPr lang="es-PE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https://www.kayakbaja.com/rentals.php</a:t>
            </a:r>
            <a:r>
              <a:rPr lang="es-P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s-PE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http://baja.com/la-paz/activities/kayak-windsurf-jetskis-sailboats-waverunners-rental/</a:t>
            </a:r>
            <a:endParaRPr lang="es-PE" sz="1200" b="0" i="0" u="sng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Kitesurfing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sng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http://www.exotikite.com/kiteboarding-lessons.html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biking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http://www.katuntours.com/daytours.html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083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Sources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Spearfishing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Paz: http://www.bajamosquitofleet.com/spearfishing/ 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Ventana</a:t>
            </a:r>
            <a:r>
              <a:rPr lang="fr-FR" dirty="0" smtClean="0"/>
              <a:t>: http://seasniperbaja.com/contact-us/</a:t>
            </a:r>
          </a:p>
          <a:p>
            <a:r>
              <a:rPr lang="fr-FR" dirty="0" err="1" smtClean="0"/>
              <a:t>Cabo</a:t>
            </a:r>
            <a:r>
              <a:rPr lang="fr-FR" dirty="0" smtClean="0"/>
              <a:t> San Lucas: http://spearfishingbaja.mx/ </a:t>
            </a:r>
          </a:p>
          <a:p>
            <a:endParaRPr lang="fr-FR" dirty="0" smtClean="0"/>
          </a:p>
          <a:p>
            <a:r>
              <a:rPr lang="fr-FR" dirty="0" smtClean="0"/>
              <a:t>Sport </a:t>
            </a:r>
            <a:r>
              <a:rPr lang="fr-FR" dirty="0" err="1" smtClean="0"/>
              <a:t>fishing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Baja </a:t>
            </a:r>
            <a:r>
              <a:rPr lang="fr-FR" dirty="0" err="1" smtClean="0"/>
              <a:t>California</a:t>
            </a:r>
            <a:r>
              <a:rPr lang="fr-FR" dirty="0" smtClean="0"/>
              <a:t> Sur: http://www.yumping.com.mx/pesca/baja-california-sur</a:t>
            </a:r>
          </a:p>
          <a:p>
            <a:endParaRPr lang="fr-FR" dirty="0" smtClean="0"/>
          </a:p>
          <a:p>
            <a:r>
              <a:rPr lang="fr-FR" dirty="0" err="1" smtClean="0"/>
              <a:t>Puerto</a:t>
            </a:r>
            <a:r>
              <a:rPr lang="fr-FR" baseline="0" dirty="0" smtClean="0"/>
              <a:t> San Carlos: </a:t>
            </a:r>
          </a:p>
          <a:p>
            <a:r>
              <a:rPr lang="fr-FR" baseline="0" dirty="0" smtClean="0"/>
              <a:t>http://www.hotelbrennan.com.mx/web/index.php%3Foption=com_content&amp;task=view&amp;id=20&amp;Itemid=35.html</a:t>
            </a:r>
          </a:p>
          <a:p>
            <a:r>
              <a:rPr lang="fr-FR" smtClean="0"/>
              <a:t>http://magbaytours.com/fish-tour-new/</a:t>
            </a:r>
          </a:p>
          <a:p>
            <a:endParaRPr lang="fr-FR" dirty="0" smtClean="0"/>
          </a:p>
          <a:p>
            <a:r>
              <a:rPr lang="fr-FR" dirty="0" smtClean="0"/>
              <a:t>La Paz: </a:t>
            </a:r>
          </a:p>
          <a:p>
            <a:r>
              <a:rPr lang="fr-FR" dirty="0" smtClean="0"/>
              <a:t>http://golapaz.com/pesca-deportiva/</a:t>
            </a:r>
          </a:p>
          <a:p>
            <a:endParaRPr lang="fr-FR" dirty="0" smtClean="0"/>
          </a:p>
          <a:p>
            <a:r>
              <a:rPr lang="fr-FR" dirty="0" err="1" smtClean="0"/>
              <a:t>Cabo</a:t>
            </a:r>
            <a:r>
              <a:rPr lang="fr-FR" baseline="0" dirty="0" smtClean="0"/>
              <a:t> San Lucas: </a:t>
            </a:r>
          </a:p>
          <a:p>
            <a:r>
              <a:rPr lang="fr-FR" baseline="0" dirty="0" smtClean="0"/>
              <a:t>http://www.piscessportfishing.com/ </a:t>
            </a:r>
          </a:p>
          <a:p>
            <a:r>
              <a:rPr lang="fr-FR" baseline="0" dirty="0" smtClean="0"/>
              <a:t>http://picantesportfishing.com/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453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519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1. CONAPESCA,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Anuario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Estadistico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Acuacultura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Y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Pesca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2013.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50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Fuentes: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CONAPESCA,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Anuario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Estadistico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Acuacultura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Y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Pesca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2013.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498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fr-FR" dirty="0" smtClean="0"/>
              <a:t>Source:</a:t>
            </a:r>
            <a:r>
              <a:rPr lang="fr-FR" baseline="0" dirty="0" smtClean="0"/>
              <a:t> </a:t>
            </a:r>
            <a:r>
              <a:rPr lang="fr-FR" dirty="0" smtClean="0"/>
              <a:t>Interviews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captains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Gabino</a:t>
            </a:r>
            <a:r>
              <a:rPr lang="fr-FR" dirty="0" smtClean="0"/>
              <a:t>, Enrique and Crispin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Eric </a:t>
            </a:r>
            <a:r>
              <a:rPr lang="fr-FR" dirty="0" err="1" smtClean="0"/>
              <a:t>Fierro-Bandala’s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endParaRPr lang="fr-FR" dirty="0" smtClean="0"/>
          </a:p>
          <a:p>
            <a:pPr marL="228600" indent="-228600">
              <a:buNone/>
            </a:pPr>
            <a:endParaRPr lang="fr-FR" dirty="0" smtClean="0"/>
          </a:p>
          <a:p>
            <a:pPr marL="228600" indent="-228600">
              <a:buAutoNum type="arabicPeriod"/>
            </a:pPr>
            <a:endParaRPr lang="fr-FR" dirty="0" smtClean="0"/>
          </a:p>
          <a:p>
            <a:pPr marL="228600" indent="-228600">
              <a:buAutoNum type="arabicPeriod"/>
            </a:pPr>
            <a:endParaRPr lang="fr-FR" dirty="0" smtClean="0"/>
          </a:p>
          <a:p>
            <a:pPr marL="228600" indent="-22860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337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825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30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Eric </a:t>
            </a:r>
            <a:r>
              <a:rPr lang="fr-FR" dirty="0" err="1" smtClean="0"/>
              <a:t>Fierro-Bandala’s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endParaRPr lang="fr-F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Source: </a:t>
            </a:r>
            <a:r>
              <a:rPr lang="fr-FR" dirty="0" err="1" smtClean="0"/>
              <a:t>Conmondu</a:t>
            </a:r>
            <a:r>
              <a:rPr lang="fr-FR" dirty="0" smtClean="0"/>
              <a:t> </a:t>
            </a:r>
            <a:r>
              <a:rPr lang="fr-FR" dirty="0" err="1" smtClean="0"/>
              <a:t>Informacion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estrategica</a:t>
            </a:r>
            <a:r>
              <a:rPr lang="fr-FR" baseline="0" dirty="0" smtClean="0"/>
              <a:t>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00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1. Source: </a:t>
            </a:r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Fierro-Bandala’s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97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Sources: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1. CONAPESCA, base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datos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produccion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annuario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2011, 2012, 2013, 2014.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2.</a:t>
            </a:r>
            <a:r>
              <a:rPr lang="es-ES" baseline="0" dirty="0" smtClean="0"/>
              <a:t> </a:t>
            </a:r>
            <a:r>
              <a:rPr lang="es-ES" dirty="0" smtClean="0"/>
              <a:t>COBI. La pesca ilegal e irregular en </a:t>
            </a:r>
            <a:r>
              <a:rPr lang="es-ES" dirty="0" err="1" smtClean="0"/>
              <a:t>méxico</a:t>
            </a:r>
            <a:r>
              <a:rPr lang="es-ES" dirty="0" smtClean="0"/>
              <a:t>: una barrera a la competitividad </a:t>
            </a:r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82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Source: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1. CONAPESCA, base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datos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produccion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annuario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2011, 2012, 2013, 2014.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65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1. CONAPESCA,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Anuario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Estadistico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Acuacultura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Y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Pesca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2013.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2. CONAPESCA, base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datos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produccion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annuario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2011, 2012, 2013, 2014.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3.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Eric Horacio Rubio Fierro-</a:t>
            </a:r>
            <a:r>
              <a:rPr lang="en-US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Bandala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58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1. CONAPESCA, base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datos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produccion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annuario</a:t>
            </a:r>
            <a:r>
              <a:rPr lang="fr-FR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2011, 2012, 2013, 2014.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7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Sources</a:t>
            </a:r>
            <a:r>
              <a:rPr lang="es-E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s-E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COMONDU Información Estratégica 2014. Gobierno Del Estado De Baja California Sur Secretaria De Promoción Y Desarrollo Económico Dirección De Informática Y Estadística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Eric Horacio Rubio Fierro-</a:t>
            </a:r>
            <a:r>
              <a:rPr lang="en-US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Bandala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9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234497"/>
            <a:ext cx="11019970" cy="1003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54312" y="1952215"/>
            <a:ext cx="10163926" cy="4218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35082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838200" y="1342345"/>
            <a:ext cx="11353800" cy="134936"/>
          </a:xfrm>
          <a:prstGeom prst="rect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451428" y="1494745"/>
            <a:ext cx="10747831" cy="46626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3" descr="C:\Users\ordinateurhp1\Desktop\Dossier AfC\Logo\logo advise for chan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145211"/>
            <a:ext cx="1008112" cy="712789"/>
          </a:xfrm>
          <a:prstGeom prst="rect">
            <a:avLst/>
          </a:prstGeom>
          <a:noFill/>
        </p:spPr>
      </p:pic>
      <p:pic>
        <p:nvPicPr>
          <p:cNvPr id="11" name="Picture 2" descr="C:\Users\ordinateurhp1\Desktop\Dossier AfC\Logo\Pelagic_Life_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8790" y="6380194"/>
            <a:ext cx="1354438" cy="3284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3"/>
          <p:cNvSpPr txBox="1">
            <a:spLocks noGrp="1"/>
          </p:cNvSpPr>
          <p:nvPr>
            <p:ph type="body" idx="13"/>
          </p:nvPr>
        </p:nvSpPr>
        <p:spPr>
          <a:xfrm>
            <a:off x="954312" y="1952215"/>
            <a:ext cx="10163926" cy="4218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25"/>
          <p:cNvSpPr/>
          <p:nvPr userDrawn="1"/>
        </p:nvSpPr>
        <p:spPr>
          <a:xfrm>
            <a:off x="838200" y="1342345"/>
            <a:ext cx="11353800" cy="134936"/>
          </a:xfrm>
          <a:prstGeom prst="rect">
            <a:avLst/>
          </a:prstGeom>
          <a:solidFill>
            <a:srgbClr val="9999FF">
              <a:alpha val="6941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29"/>
          <p:cNvSpPr/>
          <p:nvPr userDrawn="1"/>
        </p:nvSpPr>
        <p:spPr>
          <a:xfrm>
            <a:off x="1451428" y="1494745"/>
            <a:ext cx="10747831" cy="46626"/>
          </a:xfrm>
          <a:prstGeom prst="rect">
            <a:avLst/>
          </a:prstGeom>
          <a:solidFill>
            <a:srgbClr val="002060">
              <a:alpha val="2941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3" descr="C:\Users\ordinateurhp1\Desktop\Dossier AfC\Logo\logo advise for chan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92471"/>
            <a:ext cx="1224136" cy="865530"/>
          </a:xfrm>
          <a:prstGeom prst="rect">
            <a:avLst/>
          </a:prstGeom>
          <a:noFill/>
        </p:spPr>
      </p:pic>
      <p:pic>
        <p:nvPicPr>
          <p:cNvPr id="15" name="Picture 2" descr="C:\Users\ordinateurhp1\Desktop\Dossier AfC\Logo\Pelagic_Life_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0845" y="6309818"/>
            <a:ext cx="1644675" cy="3987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3920329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278257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‹N°›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pearfishingbaja.mx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o.garcia@gfa-group.d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arexperiences@gmail.com" TargetMode="External"/><Relationship Id="rId5" Type="http://schemas.openxmlformats.org/officeDocument/2006/relationships/hyperlink" Target="mailto:cetmar31@hotmail.com" TargetMode="External"/><Relationship Id="rId4" Type="http://schemas.openxmlformats.org/officeDocument/2006/relationships/hyperlink" Target="mailto:gongarm1@hot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r.romainjoly@gmail.com" TargetMode="External"/><Relationship Id="rId3" Type="http://schemas.openxmlformats.org/officeDocument/2006/relationships/hyperlink" Target="http://www.adviseforchange.com/" TargetMode="External"/><Relationship Id="rId7" Type="http://schemas.openxmlformats.org/officeDocument/2006/relationships/hyperlink" Target="mailto:ademontvalo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err="1" smtClean="0"/>
              <a:t>Analysis</a:t>
            </a:r>
            <a:r>
              <a:rPr lang="fr-FR" sz="4800" dirty="0" smtClean="0"/>
              <a:t> of </a:t>
            </a:r>
            <a:r>
              <a:rPr lang="fr-FR" sz="4800" dirty="0" err="1" smtClean="0"/>
              <a:t>tourism</a:t>
            </a:r>
            <a:r>
              <a:rPr lang="fr-FR" sz="4800" dirty="0" smtClean="0"/>
              <a:t> and </a:t>
            </a:r>
            <a:r>
              <a:rPr lang="fr-FR" sz="4800" dirty="0" err="1" smtClean="0"/>
              <a:t>fishing</a:t>
            </a:r>
            <a:r>
              <a:rPr lang="fr-FR" sz="4800" dirty="0" smtClean="0"/>
              <a:t> industries </a:t>
            </a:r>
            <a:br>
              <a:rPr lang="fr-FR" sz="4800" dirty="0" smtClean="0"/>
            </a:br>
            <a:r>
              <a:rPr lang="fr-FR" sz="4800" dirty="0" smtClean="0"/>
              <a:t>in </a:t>
            </a:r>
            <a:r>
              <a:rPr lang="fr-FR" sz="4800" dirty="0" err="1" smtClean="0"/>
              <a:t>Puerto</a:t>
            </a:r>
            <a:r>
              <a:rPr lang="fr-FR" sz="4800" dirty="0" smtClean="0"/>
              <a:t> San Carlos, Baja </a:t>
            </a:r>
            <a:r>
              <a:rPr lang="fr-FR" sz="4800" dirty="0" err="1" smtClean="0"/>
              <a:t>California</a:t>
            </a:r>
            <a:r>
              <a:rPr lang="fr-FR" sz="4800" dirty="0" smtClean="0"/>
              <a:t> Sur</a:t>
            </a:r>
            <a:endParaRPr lang="fr-FR" sz="4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March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1360150" cy="2852737"/>
          </a:xfrm>
        </p:spPr>
        <p:txBody>
          <a:bodyPr/>
          <a:lstStyle/>
          <a:p>
            <a:r>
              <a:rPr lang="fr-FR" sz="4400" dirty="0" smtClean="0"/>
              <a:t>3. </a:t>
            </a:r>
            <a:r>
              <a:rPr lang="fr-FR" sz="4400" dirty="0" err="1" smtClean="0"/>
              <a:t>Analysis</a:t>
            </a:r>
            <a:r>
              <a:rPr lang="fr-FR" sz="4400" dirty="0" smtClean="0"/>
              <a:t> of </a:t>
            </a:r>
            <a:r>
              <a:rPr lang="fr-FR" sz="4400" dirty="0" err="1" smtClean="0"/>
              <a:t>Puerto</a:t>
            </a:r>
            <a:r>
              <a:rPr lang="fr-FR" sz="4400" dirty="0" smtClean="0"/>
              <a:t> San Carlos </a:t>
            </a:r>
            <a:r>
              <a:rPr lang="fr-FR" sz="4400" dirty="0" err="1" smtClean="0"/>
              <a:t>fishing</a:t>
            </a:r>
            <a:r>
              <a:rPr lang="fr-FR" sz="4400" dirty="0" smtClean="0"/>
              <a:t> </a:t>
            </a:r>
            <a:r>
              <a:rPr lang="fr-FR" sz="4400" dirty="0" err="1" smtClean="0"/>
              <a:t>industry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64696"/>
            <a:ext cx="12192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6853"/>
            <a:ext cx="5997860" cy="36493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2758"/>
            <a:ext cx="5953200" cy="352708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922083" y="2085475"/>
            <a:ext cx="111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+36%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61554" y="3124778"/>
            <a:ext cx="111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+6%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048328" y="2420888"/>
            <a:ext cx="8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+33%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607014" y="2914415"/>
            <a:ext cx="8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+23%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fishing</a:t>
            </a:r>
            <a:r>
              <a:rPr lang="fr-FR" dirty="0" smtClean="0"/>
              <a:t> in Mexico</a:t>
            </a:r>
            <a:endParaRPr lang="en-US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911424" y="5301208"/>
            <a:ext cx="10585176" cy="12691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fishing industry represents $24 </a:t>
            </a:r>
            <a:r>
              <a:rPr lang="en-US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bln</a:t>
            </a:r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pesos a year. </a:t>
            </a:r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 is growing faster in value (+36%) than in volume (+6%)</a:t>
            </a:r>
            <a:r>
              <a:rPr lang="en-US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elasmobranches </a:t>
            </a:r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 a market of $527M pesos a year or 2% of the total of catches.</a:t>
            </a:r>
            <a:r>
              <a:rPr lang="en-US" sz="16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</a:t>
            </a:r>
            <a:endParaRPr lang="en-US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Elasmobranches are fished at faster rate in volume (+23%) than the total industry (+6%).</a:t>
            </a:r>
            <a:r>
              <a:rPr lang="en-US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According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COBI,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illegal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could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represent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up to 56% of the official figures.</a:t>
            </a:r>
            <a:r>
              <a:rPr lang="en-US" sz="16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0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628800"/>
            <a:ext cx="5758219" cy="34563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7" y="1651821"/>
            <a:ext cx="5893740" cy="34660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elasmobranches</a:t>
            </a:r>
            <a:r>
              <a:rPr lang="fr-FR" dirty="0" smtClean="0"/>
              <a:t> </a:t>
            </a:r>
            <a:r>
              <a:rPr lang="fr-FR" dirty="0" err="1" smtClean="0"/>
              <a:t>fishing</a:t>
            </a:r>
            <a:r>
              <a:rPr lang="fr-FR" dirty="0" smtClean="0"/>
              <a:t> in Mexico </a:t>
            </a:r>
            <a:endParaRPr lang="en-US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23392" y="5373216"/>
            <a:ext cx="11302835" cy="12691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Between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2011 and 2014 the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elasmobranchios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has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increased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by 33% in value and 23% in volume.</a:t>
            </a:r>
            <a:r>
              <a:rPr lang="fr-FR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value of rays has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increased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by 109% in the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period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fr-FR" sz="16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</a:t>
            </a:r>
            <a:endParaRPr lang="fr-FR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volume of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cazon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small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sharks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has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increased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by 114% in the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period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fr-FR" sz="16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NB: 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Conapesca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es-E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Cazón </a:t>
            </a:r>
            <a:r>
              <a:rPr lang="es-ES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es-E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“Cualquier </a:t>
            </a:r>
            <a:r>
              <a:rPr lang="es-E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especie de tiburón que sea menor a 1.5 m de longitud total aproximadamente, incluyendo adultos de especies pequeñas o juveniles de especies grandes</a:t>
            </a:r>
            <a:r>
              <a:rPr lang="es-E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.”</a:t>
            </a:r>
            <a:endParaRPr lang="en-US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88611" y="2697124"/>
            <a:ext cx="748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+23%</a:t>
            </a:r>
            <a:endParaRPr lang="en-US" sz="1600" b="1" dirty="0">
              <a:solidFill>
                <a:srgbClr val="FFC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919181" y="31174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+5%</a:t>
            </a:r>
            <a:endParaRPr lang="en-US" sz="1600" b="1" dirty="0">
              <a:solidFill>
                <a:schemeClr val="accent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036945" y="3425225"/>
            <a:ext cx="907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+114%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056440" y="3789040"/>
            <a:ext cx="915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+18%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79576" y="2348880"/>
            <a:ext cx="748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+33%</a:t>
            </a:r>
            <a:endParaRPr lang="en-US" sz="1600" b="1" dirty="0">
              <a:solidFill>
                <a:srgbClr val="FFC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10145" y="2769204"/>
            <a:ext cx="80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+17%</a:t>
            </a:r>
            <a:endParaRPr lang="en-US" sz="1600" b="1" dirty="0">
              <a:solidFill>
                <a:schemeClr val="accent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23792" y="3861048"/>
            <a:ext cx="907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+19%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718905" y="3387510"/>
            <a:ext cx="915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+109%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context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Baja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California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Sur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619811" y="1667993"/>
            <a:ext cx="7148597" cy="1616991"/>
            <a:chOff x="2047510" y="4549211"/>
            <a:chExt cx="8726123" cy="219769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l="14027" t="58859" r="11259" b="7672"/>
            <a:stretch/>
          </p:blipFill>
          <p:spPr>
            <a:xfrm>
              <a:off x="2047510" y="4549211"/>
              <a:ext cx="8726123" cy="219769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3055622" y="5448001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-9%</a:t>
              </a:r>
              <a:endParaRPr lang="en-US" sz="28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322242" y="5385873"/>
              <a:ext cx="1287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+76%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9984432" y="2027181"/>
            <a:ext cx="220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EVOLUTION OF FISHING </a:t>
            </a:r>
            <a:r>
              <a:rPr lang="fr-FR" sz="1600" b="1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VALUE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IN THE PAST </a:t>
            </a:r>
            <a:b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 YEARS</a:t>
            </a:r>
            <a:r>
              <a:rPr lang="fr-FR" sz="1600" b="1" baseline="30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endParaRPr lang="en-US" sz="1600" b="1" baseline="30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4710" y="3107283"/>
            <a:ext cx="118542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B.C.S IS CENTRAL IN MEXICO’S FISHING </a:t>
            </a:r>
            <a:r>
              <a:rPr lang="fr-FR" sz="18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INDUSTRY</a:t>
            </a:r>
          </a:p>
          <a:p>
            <a:r>
              <a:rPr lang="en-U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 </a:t>
            </a:r>
            <a:r>
              <a:rPr lang="en-U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Mexico in 2013 B.C.S. ranks: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en-US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terms of fishing volume with almost 10% of the </a:t>
            </a:r>
            <a:r>
              <a:rPr lang="en-U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total</a:t>
            </a:r>
            <a:r>
              <a:rPr lang="es-E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(157 000 </a:t>
            </a:r>
            <a:r>
              <a:rPr lang="es-ES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tons</a:t>
            </a:r>
            <a:r>
              <a:rPr lang="es-E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es-ES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It</a:t>
            </a:r>
            <a:r>
              <a:rPr lang="es-E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account</a:t>
            </a:r>
            <a:r>
              <a:rPr lang="es-E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for</a:t>
            </a:r>
            <a:r>
              <a:rPr lang="es-E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7% of total </a:t>
            </a:r>
            <a:r>
              <a:rPr lang="es-ES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value</a:t>
            </a:r>
            <a:r>
              <a:rPr lang="es-E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(MXN$1,4bln)</a:t>
            </a:r>
            <a:r>
              <a:rPr lang="en-US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3rd in </a:t>
            </a:r>
            <a:r>
              <a:rPr lang="es-E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terms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es-E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with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15% of </a:t>
            </a:r>
            <a:r>
              <a:rPr lang="es-E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total</a:t>
            </a:r>
            <a:r>
              <a:rPr lang="en-US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1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en-US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Sinaloa and Baja California </a:t>
            </a:r>
            <a:r>
              <a:rPr lang="es-E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rank</a:t>
            </a:r>
            <a:r>
              <a:rPr lang="es-E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1st and 2nd</a:t>
            </a:r>
            <a:r>
              <a:rPr lang="es-E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ES" sz="1800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EMPLOYEMENT CONSEQUENCES</a:t>
            </a:r>
            <a:endParaRPr lang="fr-FR" sz="1800" b="1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Between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2004 &amp; 2009, an </a:t>
            </a: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additionnal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+38,7%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persons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joined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industry.</a:t>
            </a:r>
            <a:r>
              <a:rPr lang="fr-FR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 2009 there were 8,820 fishermen in the state</a:t>
            </a:r>
            <a:r>
              <a:rPr lang="en-US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n-US" sz="1800" baseline="300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42% of them are in </a:t>
            </a:r>
            <a:r>
              <a:rPr lang="en-U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Comondu</a:t>
            </a:r>
            <a:r>
              <a:rPr lang="en-U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and 35% in </a:t>
            </a:r>
            <a:r>
              <a:rPr lang="en-US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Mulegé</a:t>
            </a:r>
            <a:r>
              <a:rPr lang="en-US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fr-FR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3</a:t>
            </a:r>
          </a:p>
          <a:p>
            <a:endParaRPr lang="fr-FR" sz="1800" baseline="30000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36455" y="1964232"/>
            <a:ext cx="220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EVOLUTION OF FISHING </a:t>
            </a:r>
            <a:r>
              <a:rPr lang="fr-FR" sz="16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VOLUME</a:t>
            </a:r>
            <a:r>
              <a:rPr lang="fr-F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IN THE PAST 10 YEARS</a:t>
            </a:r>
            <a:r>
              <a:rPr lang="fr-FR" sz="1600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en-US" sz="16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631504" y="5805264"/>
            <a:ext cx="9934683" cy="8336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Despite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obvious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effects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overfishing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B.C.S in the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past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10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years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lower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volue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higher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value)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are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even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more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numerous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globally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degradating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0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their</a:t>
            </a:r>
            <a:r>
              <a:rPr lang="fr-FR" sz="20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living conditions</a:t>
            </a:r>
            <a:endParaRPr lang="en-US" sz="2000" b="1" dirty="0" smtClean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Flèche droite 26"/>
          <p:cNvSpPr/>
          <p:nvPr/>
        </p:nvSpPr>
        <p:spPr>
          <a:xfrm>
            <a:off x="767408" y="5918814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8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context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elasmobranchios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B.C.S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99456" y="1628800"/>
            <a:ext cx="9937104" cy="2768588"/>
            <a:chOff x="1199456" y="1628800"/>
            <a:chExt cx="10513168" cy="3024336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456" y="1628800"/>
              <a:ext cx="10381837" cy="3024336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2731583" y="2377619"/>
              <a:ext cx="723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>
                  <a:solidFill>
                    <a:srgbClr val="FFC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</a:t>
              </a:r>
              <a:r>
                <a:rPr lang="fr-FR" sz="1800" b="1" dirty="0" smtClean="0">
                  <a:solidFill>
                    <a:srgbClr val="FFC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%</a:t>
              </a:r>
              <a:endParaRPr lang="en-US" sz="1800" b="1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481523" y="2919394"/>
              <a:ext cx="782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chemeClr val="accent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-14%</a:t>
              </a:r>
              <a:endParaRPr lang="en-US" sz="1800" b="1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915498" y="3258003"/>
              <a:ext cx="1134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chemeClr val="accent5">
                      <a:lumMod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+127%</a:t>
              </a:r>
              <a:endParaRPr lang="en-US" sz="18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922965" y="3475387"/>
              <a:ext cx="88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-30%</a:t>
              </a:r>
              <a:endParaRPr lang="en-US" sz="1800" b="1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9208301" y="2851672"/>
              <a:ext cx="1134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rgbClr val="FFC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+73%</a:t>
              </a:r>
              <a:endParaRPr lang="en-US" sz="1800" b="1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422065" y="3137702"/>
              <a:ext cx="920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chemeClr val="accent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+54%</a:t>
              </a:r>
              <a:endParaRPr lang="en-US" sz="1800" b="1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0342969" y="3252427"/>
              <a:ext cx="1238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chemeClr val="accent5">
                      <a:lumMod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+147%</a:t>
              </a:r>
              <a:endParaRPr lang="en-US" sz="18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0827621" y="3609871"/>
              <a:ext cx="88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+88%</a:t>
              </a:r>
              <a:endParaRPr lang="en-US" sz="1800" b="1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05838" y="4498969"/>
            <a:ext cx="11522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 2013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elasmobranchios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account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for 3% of the total volume and value of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B.C.S</a:t>
            </a:r>
            <a:r>
              <a:rPr lang="en-US" sz="1800" baseline="300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fr-FR" sz="1800" dirty="0" smtClean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Between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2011 and 2014 </a:t>
            </a: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their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volume </a:t>
            </a: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stable (0%) but </a:t>
            </a: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their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value </a:t>
            </a:r>
            <a:r>
              <a:rPr lang="fr-FR" sz="1800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exploded</a:t>
            </a:r>
            <a:r>
              <a:rPr lang="fr-FR" sz="18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(+73%)</a:t>
            </a:r>
            <a:r>
              <a:rPr lang="en-US" sz="1800" baseline="30000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They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rank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8th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among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species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fished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B.C.S. and </a:t>
            </a:r>
            <a:r>
              <a:rPr lang="fr-FR" sz="1800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generate</a:t>
            </a:r>
            <a:r>
              <a:rPr lang="fr-FR" sz="18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 total value of MXN$75 mln </a:t>
            </a:r>
            <a:r>
              <a:rPr lang="en-US" sz="1800" baseline="30000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  <a:p>
            <a:endParaRPr lang="en-US" sz="1800" baseline="30000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080120" y="5604081"/>
            <a:ext cx="10848528" cy="10326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 value of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elasmo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B.C.S (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including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+56% of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illegal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around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MXN$117 mln /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year</a:t>
            </a:r>
            <a:endParaRPr lang="fr-FR" sz="1800" b="1" dirty="0" smtClean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realistic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eco-tourism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B.C.S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reaches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such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an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amount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offer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an alternative to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elasmo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overfishing</a:t>
            </a:r>
            <a:endParaRPr lang="fr-FR" sz="1800" b="1" dirty="0" smtClean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However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would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require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precise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matching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eco-tourists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elasmo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endParaRPr lang="en-US" sz="1800" b="1" dirty="0" smtClean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191344" y="5805264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0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fishing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in </a:t>
            </a:r>
            <a:r>
              <a:rPr lang="fr-FR" dirty="0" err="1" smtClean="0"/>
              <a:t>Comondu</a:t>
            </a:r>
            <a:r>
              <a:rPr lang="fr-FR" dirty="0" smtClean="0"/>
              <a:t>	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1737" t="47047" r="37825" b="15160"/>
          <a:stretch/>
        </p:blipFill>
        <p:spPr>
          <a:xfrm>
            <a:off x="29806" y="1610556"/>
            <a:ext cx="3456384" cy="2412753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23256" y="3861048"/>
            <a:ext cx="11089232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2013,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Comondu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represents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lvl="4"/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- 70% of B.C.S total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industry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volume (107 434 tons)</a:t>
            </a:r>
            <a:r>
              <a:rPr lang="fr-FR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lvl="4"/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- 30% of B.C.S total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industry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value (MXN$ 412 mln)</a:t>
            </a:r>
            <a:r>
              <a:rPr lang="fr-FR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acitivies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are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concentrated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mainly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PSC and 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Adolfo Lopez Mateos.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3,735 </a:t>
            </a:r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Comondu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2009 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(+52% vs 2004)</a:t>
            </a:r>
            <a:r>
              <a:rPr lang="fr-FR" sz="16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</a:t>
            </a:r>
            <a:endParaRPr lang="fr-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fr-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fr-FR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55534" t="27360" r="14027" b="43165"/>
          <a:stretch/>
        </p:blipFill>
        <p:spPr>
          <a:xfrm>
            <a:off x="3675169" y="1814578"/>
            <a:ext cx="3888432" cy="2116956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767408" y="5733256"/>
            <a:ext cx="10848528" cy="83685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Comondu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focused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on sardines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especially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Mag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Bay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They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represent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 high volume &amp; </a:t>
            </a:r>
            <a:r>
              <a:rPr lang="fr-FR" sz="18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low</a:t>
            </a:r>
            <a:r>
              <a:rPr lang="fr-FR" sz="18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value.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42252" t="41142" r="29522" b="32919"/>
          <a:stretch/>
        </p:blipFill>
        <p:spPr>
          <a:xfrm>
            <a:off x="8003271" y="1639732"/>
            <a:ext cx="3609217" cy="18648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57195" t="50000" r="23988" b="30313"/>
          <a:stretch/>
        </p:blipFill>
        <p:spPr>
          <a:xfrm>
            <a:off x="8372033" y="3670990"/>
            <a:ext cx="3268583" cy="1922695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fishing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in </a:t>
            </a:r>
            <a:r>
              <a:rPr lang="fr-FR" dirty="0" err="1" smtClean="0"/>
              <a:t>Puerto</a:t>
            </a:r>
            <a:r>
              <a:rPr lang="fr-FR" dirty="0" smtClean="0"/>
              <a:t> San Carlos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920317" y="1684989"/>
            <a:ext cx="6178806" cy="2972920"/>
          </a:xfr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/>
          <a:p>
            <a:pPr lvl="1" indent="0">
              <a:buNone/>
            </a:pPr>
            <a:endParaRPr lang="fr-FR" sz="1600" dirty="0"/>
          </a:p>
          <a:p>
            <a:r>
              <a:rPr lang="fr-FR" sz="1600" dirty="0" smtClean="0"/>
              <a:t>In 2009, 67 </a:t>
            </a:r>
            <a:r>
              <a:rPr lang="fr-FR" sz="1600" dirty="0"/>
              <a:t>large </a:t>
            </a:r>
            <a:r>
              <a:rPr lang="fr-FR" sz="1600" dirty="0" err="1"/>
              <a:t>boats</a:t>
            </a:r>
            <a:r>
              <a:rPr lang="fr-FR" sz="1600" dirty="0"/>
              <a:t> </a:t>
            </a:r>
            <a:r>
              <a:rPr lang="fr-FR" sz="1600" dirty="0" err="1"/>
              <a:t>operate</a:t>
            </a:r>
            <a:r>
              <a:rPr lang="fr-FR" sz="1600" dirty="0"/>
              <a:t> in Bahia Magdalena</a:t>
            </a:r>
            <a:r>
              <a:rPr lang="fr-FR" sz="1600" dirty="0" smtClean="0"/>
              <a:t>.</a:t>
            </a:r>
            <a:r>
              <a:rPr lang="fr-FR" sz="1600" baseline="30000" dirty="0"/>
              <a:t> 2</a:t>
            </a:r>
            <a:r>
              <a:rPr lang="fr-FR" sz="1600" dirty="0" smtClean="0"/>
              <a:t>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  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 smtClean="0"/>
              <a:t>They</a:t>
            </a:r>
            <a:r>
              <a:rPr lang="fr-FR" sz="1600" dirty="0" smtClean="0"/>
              <a:t> </a:t>
            </a:r>
            <a:r>
              <a:rPr lang="fr-FR" sz="1600" dirty="0" err="1" smtClean="0"/>
              <a:t>mainly</a:t>
            </a:r>
            <a:r>
              <a:rPr lang="fr-FR" sz="1600" dirty="0" smtClean="0"/>
              <a:t> </a:t>
            </a:r>
            <a:r>
              <a:rPr lang="fr-FR" sz="1600" dirty="0" err="1" smtClean="0"/>
              <a:t>fish</a:t>
            </a:r>
            <a:r>
              <a:rPr lang="fr-FR" sz="1600" dirty="0" smtClean="0"/>
              <a:t> </a:t>
            </a:r>
            <a:r>
              <a:rPr lang="fr-FR" sz="1600" dirty="0" err="1" smtClean="0"/>
              <a:t>shrimps</a:t>
            </a:r>
            <a:r>
              <a:rPr lang="fr-FR" sz="1600" dirty="0" smtClean="0"/>
              <a:t>, </a:t>
            </a:r>
            <a:r>
              <a:rPr lang="fr-FR" sz="1600" dirty="0" err="1" smtClean="0"/>
              <a:t>tuna</a:t>
            </a:r>
            <a:r>
              <a:rPr lang="fr-FR" sz="1600" dirty="0" smtClean="0"/>
              <a:t>, sardines and </a:t>
            </a:r>
            <a:r>
              <a:rPr lang="fr-FR" sz="1600" dirty="0" err="1" smtClean="0"/>
              <a:t>anchovies</a:t>
            </a:r>
            <a:r>
              <a:rPr lang="fr-FR" sz="1600" dirty="0" smtClean="0"/>
              <a:t>.</a:t>
            </a:r>
            <a:endParaRPr lang="fr-FR" sz="1600" dirty="0"/>
          </a:p>
          <a:p>
            <a:pPr indent="0">
              <a:buNone/>
            </a:pPr>
            <a:r>
              <a:rPr lang="fr-FR" sz="1600" dirty="0" smtClean="0">
                <a:sym typeface="Wingdings" panose="05000000000000000000" pitchFamily="2" charset="2"/>
              </a:rPr>
              <a:t>   </a:t>
            </a:r>
            <a:r>
              <a:rPr lang="fr-FR" sz="1600" dirty="0" err="1" smtClean="0"/>
              <a:t>Only</a:t>
            </a:r>
            <a:r>
              <a:rPr lang="fr-FR" sz="1600" dirty="0" smtClean="0"/>
              <a:t> </a:t>
            </a:r>
            <a:r>
              <a:rPr lang="fr-FR" sz="1600" dirty="0"/>
              <a:t>4 are </a:t>
            </a:r>
            <a:r>
              <a:rPr lang="fr-FR" sz="1600" dirty="0" err="1"/>
              <a:t>based</a:t>
            </a:r>
            <a:r>
              <a:rPr lang="fr-FR" sz="1600" dirty="0"/>
              <a:t> in </a:t>
            </a:r>
            <a:r>
              <a:rPr lang="fr-FR" sz="1600" dirty="0" smtClean="0"/>
              <a:t>PSC, </a:t>
            </a:r>
            <a:r>
              <a:rPr lang="fr-FR" sz="1600" dirty="0" err="1" smtClean="0"/>
              <a:t>fishing</a:t>
            </a:r>
            <a:r>
              <a:rPr lang="fr-FR" sz="1600" dirty="0" smtClean="0"/>
              <a:t> sardines &amp; </a:t>
            </a:r>
            <a:r>
              <a:rPr lang="fr-FR" sz="1600" dirty="0" err="1" smtClean="0"/>
              <a:t>linked</a:t>
            </a:r>
            <a:r>
              <a:rPr lang="fr-FR" sz="1600" dirty="0" smtClean="0"/>
              <a:t> to local plants</a:t>
            </a:r>
            <a:r>
              <a:rPr lang="fr-FR" sz="1600" baseline="30000" dirty="0" smtClean="0"/>
              <a:t>2</a:t>
            </a:r>
          </a:p>
          <a:p>
            <a:pPr indent="0">
              <a:buNone/>
            </a:pPr>
            <a:r>
              <a:rPr lang="fr-FR" sz="1600" baseline="30000" dirty="0"/>
              <a:t> </a:t>
            </a:r>
            <a:r>
              <a:rPr lang="fr-FR" sz="1600" baseline="30000" dirty="0" smtClean="0"/>
              <a:t> </a:t>
            </a:r>
            <a:r>
              <a:rPr lang="fr-FR" sz="1600" dirty="0">
                <a:sym typeface="Wingdings" panose="05000000000000000000" pitchFamily="2" charset="2"/>
              </a:rPr>
              <a:t>  </a:t>
            </a:r>
            <a:r>
              <a:rPr lang="fr-FR" sz="1600" dirty="0" smtClean="0">
                <a:sym typeface="Wingdings" panose="05000000000000000000" pitchFamily="2" charset="2"/>
              </a:rPr>
              <a:t>The </a:t>
            </a:r>
            <a:r>
              <a:rPr lang="fr-FR" sz="1600" dirty="0" err="1" smtClean="0">
                <a:sym typeface="Wingdings" panose="05000000000000000000" pitchFamily="2" charset="2"/>
              </a:rPr>
              <a:t>rest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is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exported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outside</a:t>
            </a:r>
            <a:r>
              <a:rPr lang="fr-FR" sz="1600" dirty="0" smtClean="0">
                <a:sym typeface="Wingdings" panose="05000000000000000000" pitchFamily="2" charset="2"/>
              </a:rPr>
              <a:t> PSC.</a:t>
            </a:r>
            <a:endParaRPr lang="fr-FR" sz="1600" baseline="30000" dirty="0" smtClean="0"/>
          </a:p>
          <a:p>
            <a:endParaRPr lang="fr-FR" sz="1600" dirty="0"/>
          </a:p>
          <a:p>
            <a:r>
              <a:rPr lang="fr-FR" sz="1600" dirty="0"/>
              <a:t>3633 </a:t>
            </a:r>
            <a:r>
              <a:rPr lang="fr-FR" sz="1600" dirty="0" err="1"/>
              <a:t>pangas</a:t>
            </a:r>
            <a:r>
              <a:rPr lang="fr-FR" sz="1600" dirty="0"/>
              <a:t> </a:t>
            </a:r>
            <a:r>
              <a:rPr lang="fr-FR" sz="1600" dirty="0" err="1"/>
              <a:t>operate</a:t>
            </a:r>
            <a:r>
              <a:rPr lang="fr-FR" sz="1600" dirty="0"/>
              <a:t> in Bahia Magdalena. </a:t>
            </a:r>
            <a:r>
              <a:rPr lang="fr-FR" sz="1600" baseline="30000" dirty="0"/>
              <a:t>2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  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 smtClean="0"/>
              <a:t>Only</a:t>
            </a:r>
            <a:r>
              <a:rPr lang="fr-FR" sz="1600" dirty="0" smtClean="0"/>
              <a:t> </a:t>
            </a:r>
            <a:r>
              <a:rPr lang="fr-FR" sz="1600" dirty="0"/>
              <a:t>1000 are </a:t>
            </a:r>
            <a:r>
              <a:rPr lang="fr-FR" sz="1600" dirty="0" err="1"/>
              <a:t>based</a:t>
            </a:r>
            <a:r>
              <a:rPr lang="fr-FR" sz="1600" dirty="0"/>
              <a:t> in PSC</a:t>
            </a:r>
            <a:r>
              <a:rPr lang="fr-FR" sz="1600" dirty="0" smtClean="0"/>
              <a:t>.</a:t>
            </a:r>
            <a:r>
              <a:rPr lang="fr-FR" sz="1600" baseline="30000" dirty="0"/>
              <a:t> </a:t>
            </a:r>
            <a:r>
              <a:rPr lang="fr-FR" sz="1600" baseline="30000" dirty="0" smtClean="0"/>
              <a:t>2</a:t>
            </a:r>
          </a:p>
          <a:p>
            <a:pPr indent="0">
              <a:buNone/>
            </a:pPr>
            <a:r>
              <a:rPr lang="fr-FR" sz="1600" dirty="0" smtClean="0">
                <a:sym typeface="Wingdings" panose="05000000000000000000" pitchFamily="2" charset="2"/>
              </a:rPr>
              <a:t>   </a:t>
            </a:r>
            <a:r>
              <a:rPr lang="fr-FR" sz="1600" dirty="0" err="1" smtClean="0">
                <a:sym typeface="Wingdings" panose="05000000000000000000" pitchFamily="2" charset="2"/>
              </a:rPr>
              <a:t>They</a:t>
            </a:r>
            <a:r>
              <a:rPr lang="fr-FR" sz="1600" dirty="0" smtClean="0">
                <a:sym typeface="Wingdings" panose="05000000000000000000" pitchFamily="2" charset="2"/>
              </a:rPr>
              <a:t> focus on </a:t>
            </a:r>
            <a:r>
              <a:rPr lang="fr-FR" sz="1600" dirty="0" err="1" smtClean="0">
                <a:sym typeface="Wingdings" panose="05000000000000000000" pitchFamily="2" charset="2"/>
              </a:rPr>
              <a:t>coastal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fishing</a:t>
            </a:r>
            <a:r>
              <a:rPr lang="fr-FR" sz="1600" dirty="0" smtClean="0">
                <a:sym typeface="Wingdings" panose="05000000000000000000" pitchFamily="2" charset="2"/>
              </a:rPr>
              <a:t> (clams, crabs, </a:t>
            </a:r>
            <a:r>
              <a:rPr lang="fr-FR" sz="1600" dirty="0" err="1" smtClean="0">
                <a:sym typeface="Wingdings" panose="05000000000000000000" pitchFamily="2" charset="2"/>
              </a:rPr>
              <a:t>fish</a:t>
            </a:r>
            <a:r>
              <a:rPr lang="fr-FR" sz="1600" dirty="0" smtClean="0">
                <a:sym typeface="Wingdings" panose="05000000000000000000" pitchFamily="2" charset="2"/>
              </a:rPr>
              <a:t>…)</a:t>
            </a:r>
            <a:endParaRPr lang="fr-FR" sz="1600" baseline="30000" dirty="0" smtClean="0"/>
          </a:p>
          <a:p>
            <a:endParaRPr lang="fr-FR" sz="1600" baseline="30000" dirty="0" smtClean="0"/>
          </a:p>
          <a:p>
            <a:r>
              <a:rPr lang="es-ES" sz="1600" dirty="0"/>
              <a:t>3 local </a:t>
            </a:r>
            <a:r>
              <a:rPr lang="es-ES" sz="1600" dirty="0" err="1"/>
              <a:t>processing</a:t>
            </a:r>
            <a:r>
              <a:rPr lang="es-ES" sz="1600" dirty="0"/>
              <a:t> </a:t>
            </a:r>
            <a:r>
              <a:rPr lang="es-ES" sz="1600" dirty="0" err="1"/>
              <a:t>plants</a:t>
            </a:r>
            <a:r>
              <a:rPr lang="es-ES" sz="1600" dirty="0"/>
              <a:t> </a:t>
            </a:r>
            <a:r>
              <a:rPr lang="es-ES" sz="1600" dirty="0" err="1"/>
              <a:t>operate</a:t>
            </a:r>
            <a:r>
              <a:rPr lang="es-ES" sz="1600" dirty="0"/>
              <a:t> in PSC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biggest</a:t>
            </a:r>
            <a:r>
              <a:rPr lang="es-ES" sz="1600" dirty="0"/>
              <a:t> </a:t>
            </a:r>
            <a:r>
              <a:rPr lang="es-ES" sz="1600" dirty="0" err="1"/>
              <a:t>being</a:t>
            </a:r>
            <a:r>
              <a:rPr lang="es-ES" sz="1600" dirty="0"/>
              <a:t> Conservera San Carlos, S.A. de CV</a:t>
            </a:r>
            <a:endParaRPr lang="fr-FR" sz="1600" dirty="0"/>
          </a:p>
          <a:p>
            <a:endParaRPr lang="fr-FR" sz="1600" baseline="30000" dirty="0"/>
          </a:p>
          <a:p>
            <a:pPr lvl="1"/>
            <a:endParaRPr lang="fr-FR" sz="16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62213"/>
              </p:ext>
            </p:extLst>
          </p:nvPr>
        </p:nvGraphicFramePr>
        <p:xfrm>
          <a:off x="407368" y="1700808"/>
          <a:ext cx="5400600" cy="2930970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3960440"/>
                <a:gridCol w="1440160"/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Population in PSC in 2015</a:t>
                      </a:r>
                      <a:r>
                        <a:rPr lang="fr-FR" sz="1400" baseline="30000" dirty="0" smtClean="0"/>
                        <a:t>1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6 489</a:t>
                      </a:r>
                      <a:endParaRPr lang="en-US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%</a:t>
                      </a:r>
                      <a:r>
                        <a:rPr lang="fr-FR" sz="1400" baseline="0" dirty="0" smtClean="0"/>
                        <a:t> of active population in PSC in 2009 </a:t>
                      </a:r>
                      <a:r>
                        <a:rPr lang="fr-FR" sz="1400" baseline="30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45%</a:t>
                      </a:r>
                      <a:endParaRPr lang="en-US" sz="1400" dirty="0"/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% of active population </a:t>
                      </a:r>
                      <a:r>
                        <a:rPr lang="fr-FR" sz="1400" dirty="0" err="1" smtClean="0"/>
                        <a:t>dedicated</a:t>
                      </a:r>
                      <a:r>
                        <a:rPr lang="fr-FR" sz="1400" dirty="0" smtClean="0"/>
                        <a:t> to </a:t>
                      </a:r>
                      <a:r>
                        <a:rPr lang="fr-FR" sz="1400" dirty="0" err="1" smtClean="0"/>
                        <a:t>fishing</a:t>
                      </a:r>
                      <a:r>
                        <a:rPr lang="fr-FR" sz="1400" dirty="0" smtClean="0"/>
                        <a:t> in 2009 </a:t>
                      </a:r>
                      <a:r>
                        <a:rPr lang="fr-FR" sz="1400" baseline="30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46%</a:t>
                      </a:r>
                      <a:endParaRPr 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# of </a:t>
                      </a:r>
                      <a:r>
                        <a:rPr lang="fr-FR" sz="1400" dirty="0" err="1" smtClean="0"/>
                        <a:t>fishermen</a:t>
                      </a:r>
                      <a:r>
                        <a:rPr lang="fr-FR" sz="1400" baseline="0" dirty="0" smtClean="0"/>
                        <a:t> in </a:t>
                      </a:r>
                      <a:r>
                        <a:rPr lang="fr-FR" sz="1400" baseline="0" dirty="0" err="1" smtClean="0"/>
                        <a:t>Puerto</a:t>
                      </a:r>
                      <a:r>
                        <a:rPr lang="fr-FR" sz="1400" baseline="0" dirty="0" smtClean="0"/>
                        <a:t> San Carlos in 2015</a:t>
                      </a:r>
                      <a:r>
                        <a:rPr lang="fr-FR" sz="1400" baseline="30000" dirty="0" smtClean="0"/>
                        <a:t>3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1 373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739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Average</a:t>
                      </a:r>
                      <a:r>
                        <a:rPr lang="fr-FR" sz="1400" dirty="0" smtClean="0"/>
                        <a:t> value </a:t>
                      </a:r>
                      <a:r>
                        <a:rPr lang="fr-FR" sz="1400" dirty="0" err="1" smtClean="0"/>
                        <a:t>generated</a:t>
                      </a:r>
                      <a:r>
                        <a:rPr lang="fr-FR" sz="1400" dirty="0" smtClean="0"/>
                        <a:t> by </a:t>
                      </a:r>
                      <a:r>
                        <a:rPr lang="fr-FR" sz="1400" dirty="0" err="1" smtClean="0"/>
                        <a:t>fisherman</a:t>
                      </a:r>
                      <a:r>
                        <a:rPr lang="fr-FR" sz="1400" dirty="0" smtClean="0"/>
                        <a:t> in B.C.S in</a:t>
                      </a:r>
                      <a:r>
                        <a:rPr lang="fr-FR" sz="1400" baseline="0" dirty="0" smtClean="0"/>
                        <a:t> 2009 (pesos)</a:t>
                      </a:r>
                      <a:r>
                        <a:rPr lang="fr-FR" sz="1400" baseline="30000" dirty="0" smtClean="0"/>
                        <a:t> 3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128 978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7393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Total value </a:t>
                      </a:r>
                      <a:r>
                        <a:rPr lang="fr-FR" sz="1600" b="1" dirty="0" err="1" smtClean="0"/>
                        <a:t>generated</a:t>
                      </a:r>
                      <a:r>
                        <a:rPr lang="fr-FR" sz="1600" b="1" dirty="0" smtClean="0"/>
                        <a:t> by </a:t>
                      </a:r>
                      <a:r>
                        <a:rPr lang="fr-FR" sz="1600" b="1" dirty="0" err="1" smtClean="0"/>
                        <a:t>fishermen</a:t>
                      </a:r>
                      <a:r>
                        <a:rPr lang="fr-FR" sz="1600" b="1" dirty="0" smtClean="0"/>
                        <a:t> in PSC in 2015</a:t>
                      </a:r>
                      <a:r>
                        <a:rPr lang="fr-FR" sz="1600" b="1" baseline="0" dirty="0" smtClean="0"/>
                        <a:t> (pesos)</a:t>
                      </a:r>
                      <a:r>
                        <a:rPr lang="fr-FR" sz="1600" b="1" baseline="30000" dirty="0" smtClean="0"/>
                        <a:t> 3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177 054 730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1080120" y="5021110"/>
            <a:ext cx="10848528" cy="1216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99% of </a:t>
            </a:r>
            <a:r>
              <a:rPr lang="fr-FR" sz="1600" b="1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families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1600" b="1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Puerto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San Carlos </a:t>
            </a:r>
            <a:r>
              <a:rPr lang="fr-FR" sz="1600" b="1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depend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at least </a:t>
            </a:r>
            <a:r>
              <a:rPr lang="fr-FR" sz="1600" b="1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partly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on </a:t>
            </a:r>
            <a:r>
              <a:rPr lang="fr-FR" sz="1600" b="1" dirty="0" err="1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revenues.</a:t>
            </a:r>
            <a:r>
              <a:rPr lang="fr-FR" sz="1600" baseline="30000" dirty="0"/>
              <a:t> </a:t>
            </a:r>
            <a:r>
              <a:rPr lang="fr-FR" sz="1600" baseline="30000" dirty="0" smtClean="0"/>
              <a:t>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industry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PSC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estimated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at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around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MXN$180 mln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represents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about 80% of total local revenues.</a:t>
            </a:r>
            <a:r>
              <a:rPr lang="fr-FR" sz="1600" baseline="30000" dirty="0"/>
              <a:t> </a:t>
            </a:r>
            <a:r>
              <a:rPr lang="fr-FR" sz="1600" baseline="30000" dirty="0" smtClean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largest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part of PSC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revenues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generated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by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small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coastal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boats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vs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deep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sea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exported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fr-FR" sz="1600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 large part of the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value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generated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Magbay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impacts PSC.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Many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non local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boats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operate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here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1600" b="1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91344" y="5373216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58" y="2725249"/>
            <a:ext cx="400110" cy="17450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 err="1" smtClean="0"/>
              <a:t>AFC’s</a:t>
            </a:r>
            <a:r>
              <a:rPr lang="fr-FR" dirty="0" smtClean="0"/>
              <a:t> estimation</a:t>
            </a:r>
            <a:r>
              <a:rPr lang="fr-FR" baseline="30000" dirty="0"/>
              <a:t> </a:t>
            </a:r>
            <a:r>
              <a:rPr lang="fr-FR" baseline="30000" dirty="0" smtClean="0"/>
              <a:t>3</a:t>
            </a:r>
            <a:endParaRPr lang="en-US" dirty="0"/>
          </a:p>
        </p:txBody>
      </p:sp>
      <p:pic>
        <p:nvPicPr>
          <p:cNvPr id="9" name="Picture 2" descr="https://pixabay.com/static/uploads/photo/2012/04/01/18/56/attention-2403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88640"/>
            <a:ext cx="832906" cy="7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16480" y="9807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Non-official figures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64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sources for shark fishing in Puerto San Carlos</a:t>
            </a:r>
            <a:endParaRPr lang="en-US" baseline="300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35360" y="2132856"/>
            <a:ext cx="4104456" cy="93784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 smtClean="0">
                <a:latin typeface="Calibri" panose="020F0502020204030204" pitchFamily="34" charset="0"/>
              </a:rPr>
              <a:t>50 </a:t>
            </a:r>
            <a:r>
              <a:rPr lang="fr-FR" sz="1600" b="1" dirty="0" err="1" smtClean="0">
                <a:latin typeface="Calibri" panose="020F0502020204030204" pitchFamily="34" charset="0"/>
              </a:rPr>
              <a:t>pangas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based</a:t>
            </a:r>
            <a:r>
              <a:rPr lang="fr-FR" sz="1600" b="1" dirty="0" smtClean="0">
                <a:latin typeface="Calibri" panose="020F0502020204030204" pitchFamily="34" charset="0"/>
              </a:rPr>
              <a:t> in PSC local </a:t>
            </a:r>
            <a:r>
              <a:rPr lang="fr-FR" sz="1600" b="1" dirty="0" err="1" smtClean="0">
                <a:latin typeface="Calibri" panose="020F0502020204030204" pitchFamily="34" charset="0"/>
              </a:rPr>
              <a:t>community</a:t>
            </a:r>
            <a:r>
              <a:rPr lang="fr-FR" sz="1600" b="1" dirty="0" smtClean="0">
                <a:latin typeface="Calibri" panose="020F0502020204030204" pitchFamily="34" charset="0"/>
              </a:rPr>
              <a:t> operating </a:t>
            </a:r>
            <a:r>
              <a:rPr lang="fr-FR" sz="1600" b="1" dirty="0" err="1" smtClean="0">
                <a:latin typeface="Calibri" panose="020F0502020204030204" pitchFamily="34" charset="0"/>
              </a:rPr>
              <a:t>only</a:t>
            </a:r>
            <a:r>
              <a:rPr lang="fr-FR" sz="1600" b="1" dirty="0" smtClean="0">
                <a:latin typeface="Calibri" panose="020F0502020204030204" pitchFamily="34" charset="0"/>
              </a:rPr>
              <a:t> in high </a:t>
            </a:r>
            <a:r>
              <a:rPr lang="fr-FR" sz="1600" b="1" dirty="0" err="1" smtClean="0">
                <a:latin typeface="Calibri" panose="020F0502020204030204" pitchFamily="34" charset="0"/>
              </a:rPr>
              <a:t>season</a:t>
            </a:r>
            <a:r>
              <a:rPr lang="fr-FR" sz="1600" b="1" dirty="0" smtClean="0">
                <a:latin typeface="Calibri" panose="020F0502020204030204" pitchFamily="34" charset="0"/>
              </a:rPr>
              <a:t> (August)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35360" y="3140968"/>
            <a:ext cx="4104456" cy="124755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50 </a:t>
            </a:r>
            <a:r>
              <a:rPr lang="en-US" sz="1600" b="1" dirty="0" err="1" smtClean="0">
                <a:latin typeface="Calibri" panose="020F0502020204030204" pitchFamily="34" charset="0"/>
              </a:rPr>
              <a:t>pangas</a:t>
            </a:r>
            <a:r>
              <a:rPr lang="en-US" sz="1600" b="1" dirty="0" smtClean="0">
                <a:latin typeface="Calibri" panose="020F0502020204030204" pitchFamily="34" charset="0"/>
              </a:rPr>
              <a:t> coming from La </a:t>
            </a:r>
            <a:r>
              <a:rPr lang="en-US" sz="1600" b="1" dirty="0" err="1" smtClean="0">
                <a:latin typeface="Calibri" panose="020F0502020204030204" pitchFamily="34" charset="0"/>
              </a:rPr>
              <a:t>Ventana</a:t>
            </a:r>
            <a:r>
              <a:rPr lang="en-US" sz="1600" b="1" dirty="0" smtClean="0">
                <a:latin typeface="Calibri" panose="020F0502020204030204" pitchFamily="34" charset="0"/>
              </a:rPr>
              <a:t> and based in fishermen camps in </a:t>
            </a:r>
            <a:r>
              <a:rPr lang="en-US" sz="1600" b="1" dirty="0" err="1" smtClean="0">
                <a:latin typeface="Calibri" panose="020F0502020204030204" pitchFamily="34" charset="0"/>
              </a:rPr>
              <a:t>Magbay</a:t>
            </a:r>
            <a:r>
              <a:rPr lang="en-US" sz="1600" b="1" dirty="0" smtClean="0">
                <a:latin typeface="Calibri" panose="020F0502020204030204" pitchFamily="34" charset="0"/>
              </a:rPr>
              <a:t> (Cabo Tosco, Punta Arenas, Punto </a:t>
            </a:r>
            <a:r>
              <a:rPr lang="en-US" sz="1600" b="1" dirty="0" err="1" smtClean="0">
                <a:latin typeface="Calibri" panose="020F0502020204030204" pitchFamily="34" charset="0"/>
              </a:rPr>
              <a:t>Mateos</a:t>
            </a:r>
            <a:r>
              <a:rPr lang="en-US" sz="1600" b="1" dirty="0" smtClean="0">
                <a:latin typeface="Calibri" panose="020F0502020204030204" pitchFamily="34" charset="0"/>
              </a:rPr>
              <a:t>) operating from August to February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35360" y="4437112"/>
            <a:ext cx="4104456" cy="71440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 smtClean="0">
                <a:latin typeface="Calibri" panose="020F0502020204030204" pitchFamily="34" charset="0"/>
              </a:rPr>
              <a:t>X large </a:t>
            </a:r>
            <a:r>
              <a:rPr lang="fr-FR" sz="1600" b="1" dirty="0" err="1" smtClean="0">
                <a:latin typeface="Calibri" panose="020F0502020204030204" pitchFamily="34" charset="0"/>
              </a:rPr>
              <a:t>boats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coming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from</a:t>
            </a:r>
            <a:r>
              <a:rPr lang="fr-FR" sz="1600" b="1" dirty="0" smtClean="0">
                <a:latin typeface="Calibri" panose="020F0502020204030204" pitchFamily="34" charset="0"/>
              </a:rPr>
              <a:t> Ensenada </a:t>
            </a:r>
            <a:br>
              <a:rPr lang="fr-FR" sz="1600" b="1" dirty="0" smtClean="0">
                <a:latin typeface="Calibri" panose="020F0502020204030204" pitchFamily="34" charset="0"/>
              </a:rPr>
            </a:br>
            <a:r>
              <a:rPr lang="fr-FR" sz="1600" b="1" dirty="0" smtClean="0">
                <a:latin typeface="Calibri" panose="020F0502020204030204" pitchFamily="34" charset="0"/>
              </a:rPr>
              <a:t>by road or </a:t>
            </a:r>
            <a:r>
              <a:rPr lang="fr-FR" sz="1600" b="1" dirty="0" err="1" smtClean="0">
                <a:latin typeface="Calibri" panose="020F0502020204030204" pitchFamily="34" charset="0"/>
              </a:rPr>
              <a:t>sea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511824" y="16270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latin typeface="Calibri" panose="020F0502020204030204" pitchFamily="34" charset="0"/>
              </a:rPr>
              <a:t>Estimated</a:t>
            </a:r>
            <a:r>
              <a:rPr lang="fr-FR" sz="1800" b="1" dirty="0" smtClean="0">
                <a:latin typeface="Calibri" panose="020F0502020204030204" pitchFamily="34" charset="0"/>
              </a:rPr>
              <a:t> volume </a:t>
            </a:r>
            <a:r>
              <a:rPr lang="fr-FR" sz="1800" b="1" dirty="0" err="1" smtClean="0">
                <a:latin typeface="Calibri" panose="020F0502020204030204" pitchFamily="34" charset="0"/>
              </a:rPr>
              <a:t>fished</a:t>
            </a:r>
            <a:r>
              <a:rPr lang="fr-FR" sz="1800" b="1" dirty="0" smtClean="0">
                <a:latin typeface="Calibri" panose="020F0502020204030204" pitchFamily="34" charset="0"/>
              </a:rPr>
              <a:t> / </a:t>
            </a:r>
            <a:r>
              <a:rPr lang="fr-FR" sz="1800" b="1" dirty="0" err="1" smtClean="0">
                <a:latin typeface="Calibri" panose="020F0502020204030204" pitchFamily="34" charset="0"/>
              </a:rPr>
              <a:t>year</a:t>
            </a:r>
            <a:r>
              <a:rPr lang="en-US" sz="1800" baseline="30000" dirty="0"/>
              <a:t>1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84232" y="161776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latin typeface="Calibri" panose="020F0502020204030204" pitchFamily="34" charset="0"/>
              </a:rPr>
              <a:t>Estimated</a:t>
            </a:r>
            <a:r>
              <a:rPr lang="fr-FR" sz="1800" b="1" dirty="0" smtClean="0">
                <a:latin typeface="Calibri" panose="020F0502020204030204" pitchFamily="34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</a:rPr>
              <a:t>economic</a:t>
            </a:r>
            <a:r>
              <a:rPr lang="fr-FR" sz="1800" b="1" dirty="0" smtClean="0">
                <a:latin typeface="Calibri" panose="020F0502020204030204" pitchFamily="34" charset="0"/>
              </a:rPr>
              <a:t> value (pesos)</a:t>
            </a:r>
            <a:r>
              <a:rPr lang="en-US" sz="1800" baseline="30000" dirty="0"/>
              <a:t> 1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27848" y="226429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</a:rPr>
              <a:t>8 000 </a:t>
            </a:r>
            <a:r>
              <a:rPr lang="fr-FR" sz="1800" dirty="0" err="1" smtClean="0">
                <a:latin typeface="Calibri" panose="020F0502020204030204" pitchFamily="34" charset="0"/>
              </a:rPr>
              <a:t>sharks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endParaRPr lang="fr-FR" sz="1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</a:rPr>
              <a:t>280 tons (peso vivo)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824192" y="2132856"/>
            <a:ext cx="428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</a:rPr>
              <a:t>Value </a:t>
            </a:r>
            <a:r>
              <a:rPr lang="fr-FR" sz="1800" dirty="0" err="1" smtClean="0">
                <a:latin typeface="Calibri" panose="020F0502020204030204" pitchFamily="34" charset="0"/>
              </a:rPr>
              <a:t>generated</a:t>
            </a:r>
            <a:r>
              <a:rPr lang="fr-FR" sz="1800" dirty="0" smtClean="0">
                <a:latin typeface="Calibri" panose="020F0502020204030204" pitchFamily="34" charset="0"/>
              </a:rPr>
              <a:t> = $ 4,3 mln / </a:t>
            </a:r>
            <a:r>
              <a:rPr lang="fr-FR" sz="1800" dirty="0" err="1" smtClean="0">
                <a:latin typeface="Calibri" panose="020F0502020204030204" pitchFamily="34" charset="0"/>
              </a:rPr>
              <a:t>year</a:t>
            </a:r>
            <a:endParaRPr lang="fr-FR" sz="1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Calibri" panose="020F0502020204030204" pitchFamily="34" charset="0"/>
              </a:rPr>
              <a:t>Fisherman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</a:rPr>
              <a:t>monthly</a:t>
            </a:r>
            <a:r>
              <a:rPr lang="fr-FR" sz="1800" dirty="0" smtClean="0">
                <a:latin typeface="Calibri" panose="020F0502020204030204" pitchFamily="34" charset="0"/>
              </a:rPr>
              <a:t> revenue = $10 000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Calibri" panose="020F0502020204030204" pitchFamily="34" charset="0"/>
              </a:rPr>
              <a:t>Around</a:t>
            </a:r>
            <a:r>
              <a:rPr lang="fr-FR" sz="1800" dirty="0" smtClean="0">
                <a:latin typeface="Calibri" panose="020F0502020204030204" pitchFamily="34" charset="0"/>
              </a:rPr>
              <a:t> 150 </a:t>
            </a:r>
            <a:r>
              <a:rPr lang="fr-FR" sz="1800" dirty="0" err="1" smtClean="0">
                <a:latin typeface="Calibri" panose="020F0502020204030204" pitchFamily="34" charset="0"/>
              </a:rPr>
              <a:t>fishermen</a:t>
            </a:r>
            <a:endParaRPr lang="fr-FR" sz="1800" dirty="0" smtClean="0"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7848" y="350100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</a:rPr>
              <a:t>56 000 </a:t>
            </a:r>
            <a:r>
              <a:rPr lang="fr-FR" sz="1800" dirty="0" err="1" smtClean="0">
                <a:latin typeface="Calibri" panose="020F0502020204030204" pitchFamily="34" charset="0"/>
              </a:rPr>
              <a:t>sharks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</a:rPr>
              <a:t>1 680 tons (peso vivo)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10554" y="3369766"/>
            <a:ext cx="428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alibri" panose="020F0502020204030204" pitchFamily="34" charset="0"/>
              </a:rPr>
              <a:t>Value </a:t>
            </a:r>
            <a:r>
              <a:rPr lang="fr-FR" sz="1800" dirty="0" err="1" smtClean="0">
                <a:latin typeface="Calibri" panose="020F0502020204030204" pitchFamily="34" charset="0"/>
              </a:rPr>
              <a:t>generated</a:t>
            </a:r>
            <a:r>
              <a:rPr lang="fr-FR" sz="1800" dirty="0" smtClean="0">
                <a:latin typeface="Calibri" panose="020F0502020204030204" pitchFamily="34" charset="0"/>
              </a:rPr>
              <a:t> = $ 37,8 mln / </a:t>
            </a:r>
            <a:r>
              <a:rPr lang="fr-FR" sz="1800" dirty="0" err="1" smtClean="0">
                <a:latin typeface="Calibri" panose="020F0502020204030204" pitchFamily="34" charset="0"/>
              </a:rPr>
              <a:t>year</a:t>
            </a:r>
            <a:endParaRPr lang="fr-FR" sz="1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Calibri" panose="020F0502020204030204" pitchFamily="34" charset="0"/>
              </a:rPr>
              <a:t>Fisherman</a:t>
            </a: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monthly</a:t>
            </a:r>
            <a:r>
              <a:rPr lang="fr-FR" sz="1800" dirty="0">
                <a:latin typeface="Calibri" panose="020F0502020204030204" pitchFamily="34" charset="0"/>
              </a:rPr>
              <a:t> revenue = $</a:t>
            </a:r>
            <a:r>
              <a:rPr lang="fr-FR" sz="1800" dirty="0" smtClean="0">
                <a:latin typeface="Calibri" panose="020F0502020204030204" pitchFamily="34" charset="0"/>
              </a:rPr>
              <a:t>17 000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>
                <a:latin typeface="Calibri" panose="020F0502020204030204" pitchFamily="34" charset="0"/>
              </a:rPr>
              <a:t>Around</a:t>
            </a:r>
            <a:r>
              <a:rPr lang="fr-FR" sz="1800" dirty="0" smtClean="0">
                <a:latin typeface="Calibri" panose="020F0502020204030204" pitchFamily="34" charset="0"/>
              </a:rPr>
              <a:t> 150 </a:t>
            </a:r>
            <a:r>
              <a:rPr lang="fr-FR" sz="1800" dirty="0" err="1" smtClean="0">
                <a:latin typeface="Calibri" panose="020F0502020204030204" pitchFamily="34" charset="0"/>
              </a:rPr>
              <a:t>fishermen</a:t>
            </a:r>
            <a:endParaRPr lang="fr-FR" sz="1800" dirty="0" smtClean="0">
              <a:latin typeface="Calibri" panose="020F050202020403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35360" y="2060848"/>
            <a:ext cx="11737304" cy="103327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à coins arrondis 25"/>
          <p:cNvSpPr/>
          <p:nvPr/>
        </p:nvSpPr>
        <p:spPr>
          <a:xfrm>
            <a:off x="335360" y="3186076"/>
            <a:ext cx="11737304" cy="120244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à coins arrondis 26"/>
          <p:cNvSpPr/>
          <p:nvPr/>
        </p:nvSpPr>
        <p:spPr>
          <a:xfrm>
            <a:off x="335360" y="4478181"/>
            <a:ext cx="11737304" cy="67901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5447928" y="46772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???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145004" y="46513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???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80120" y="5517232"/>
            <a:ext cx="10848528" cy="5760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fr-FR" sz="1600" b="1" dirty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PSC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don’t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feel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concerned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by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mostly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refer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to the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camps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around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MagBay</a:t>
            </a:r>
            <a:r>
              <a:rPr lang="fr-FR" sz="1600" b="1" dirty="0" smtClean="0"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1600" b="1" dirty="0"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194320" y="5592638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https://pixabay.com/static/uploads/photo/2012/04/01/18/56/attention-2403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88640"/>
            <a:ext cx="832906" cy="7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0416480" y="9807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Non-official figures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38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4. </a:t>
            </a:r>
            <a:r>
              <a:rPr lang="fr-FR" sz="4400" dirty="0" err="1" smtClean="0"/>
              <a:t>Analysis</a:t>
            </a:r>
            <a:r>
              <a:rPr lang="fr-FR" sz="4400" dirty="0" smtClean="0"/>
              <a:t> of the </a:t>
            </a:r>
            <a:r>
              <a:rPr lang="fr-FR" sz="4400" dirty="0" err="1" smtClean="0"/>
              <a:t>tourism</a:t>
            </a:r>
            <a:r>
              <a:rPr lang="fr-FR" sz="4400" dirty="0" smtClean="0"/>
              <a:t> </a:t>
            </a:r>
            <a:r>
              <a:rPr lang="fr-FR" sz="4400" dirty="0" err="1" smtClean="0"/>
              <a:t>industry</a:t>
            </a:r>
            <a:r>
              <a:rPr lang="fr-FR" sz="4400" dirty="0" smtClean="0"/>
              <a:t> in P.S.C.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figures about </a:t>
            </a:r>
            <a:r>
              <a:rPr lang="fr-FR" dirty="0" err="1" smtClean="0"/>
              <a:t>tourism</a:t>
            </a:r>
            <a:r>
              <a:rPr lang="fr-FR" dirty="0" smtClean="0"/>
              <a:t> in Baja </a:t>
            </a:r>
            <a:r>
              <a:rPr lang="fr-FR" dirty="0" err="1" smtClean="0"/>
              <a:t>California</a:t>
            </a:r>
            <a:r>
              <a:rPr lang="fr-FR" dirty="0" smtClean="0"/>
              <a:t> Sur (B.C.S.)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6742"/>
              </p:ext>
            </p:extLst>
          </p:nvPr>
        </p:nvGraphicFramePr>
        <p:xfrm>
          <a:off x="479376" y="1628800"/>
          <a:ext cx="11449272" cy="37856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328"/>
                <a:gridCol w="2016224"/>
                <a:gridCol w="3456384"/>
                <a:gridCol w="3024336"/>
              </a:tblGrid>
              <a:tr h="302767">
                <a:tc>
                  <a:txBody>
                    <a:bodyPr/>
                    <a:lstStyle/>
                    <a:p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Los Cabos</a:t>
                      </a:r>
                      <a:r>
                        <a:rPr lang="fr-FR" sz="1400" b="1" baseline="30000" dirty="0" smtClean="0"/>
                        <a:t>1</a:t>
                      </a:r>
                      <a:r>
                        <a:rPr lang="fr-FR" sz="1400" b="1" dirty="0" smtClean="0"/>
                        <a:t> </a:t>
                      </a:r>
                      <a:endParaRPr lang="fr-F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La Paz – Loreto</a:t>
                      </a:r>
                      <a:r>
                        <a:rPr lang="fr-FR" sz="1400" b="1" baseline="30000" dirty="0" smtClean="0"/>
                        <a:t>1</a:t>
                      </a:r>
                      <a:endParaRPr lang="fr-FR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Puerto</a:t>
                      </a:r>
                      <a:r>
                        <a:rPr lang="fr-FR" sz="1400" b="1" dirty="0" smtClean="0"/>
                        <a:t> San Carlos</a:t>
                      </a:r>
                      <a:r>
                        <a:rPr lang="fr-FR" sz="1400" b="1" baseline="30000" dirty="0" smtClean="0"/>
                        <a:t> </a:t>
                      </a:r>
                      <a:endParaRPr lang="fr-FR" sz="1400" b="1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0981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Total </a:t>
                      </a:r>
                      <a:r>
                        <a:rPr lang="fr-FR" sz="1200" b="1" dirty="0" err="1" smtClean="0"/>
                        <a:t>visitors</a:t>
                      </a:r>
                      <a:r>
                        <a:rPr lang="fr-FR" sz="1200" b="1" dirty="0" smtClean="0"/>
                        <a:t>/</a:t>
                      </a:r>
                      <a:r>
                        <a:rPr lang="fr-FR" sz="1200" b="1" dirty="0" err="1" smtClean="0"/>
                        <a:t>year</a:t>
                      </a:r>
                      <a:r>
                        <a:rPr lang="fr-FR" sz="1200" b="1" dirty="0" smtClean="0"/>
                        <a:t>. 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1,3M visitors.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375 000 </a:t>
                      </a:r>
                      <a:r>
                        <a:rPr lang="fr-FR" sz="1200" dirty="0" err="1" smtClean="0"/>
                        <a:t>visitors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5 990</a:t>
                      </a:r>
                      <a:r>
                        <a:rPr lang="fr-FR" sz="1200" baseline="0" dirty="0" smtClean="0"/>
                        <a:t> visitors</a:t>
                      </a:r>
                      <a:r>
                        <a:rPr lang="fr-FR" sz="1200" baseline="30000" dirty="0" smtClean="0"/>
                        <a:t>2</a:t>
                      </a:r>
                      <a:endParaRPr lang="fr-FR" sz="12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5997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% of </a:t>
                      </a:r>
                      <a:r>
                        <a:rPr lang="fr-FR" sz="1200" b="1" dirty="0" err="1" smtClean="0"/>
                        <a:t>tourism</a:t>
                      </a:r>
                      <a:r>
                        <a:rPr lang="fr-FR" sz="1200" b="1" dirty="0" smtClean="0"/>
                        <a:t> </a:t>
                      </a:r>
                      <a:r>
                        <a:rPr lang="fr-FR" sz="1200" b="1" dirty="0" err="1" smtClean="0"/>
                        <a:t>market</a:t>
                      </a:r>
                      <a:r>
                        <a:rPr lang="fr-FR" sz="1200" b="1" dirty="0" smtClean="0"/>
                        <a:t> </a:t>
                      </a:r>
                      <a:r>
                        <a:rPr lang="fr-FR" sz="1200" b="1" dirty="0" err="1" smtClean="0"/>
                        <a:t>share</a:t>
                      </a:r>
                      <a:r>
                        <a:rPr lang="fr-FR" sz="1200" b="1" dirty="0" smtClean="0"/>
                        <a:t> in B.C.S.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80%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20%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NA</a:t>
                      </a:r>
                      <a:endParaRPr lang="fr-FR" sz="12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0157">
                <a:tc>
                  <a:txBody>
                    <a:bodyPr/>
                    <a:lstStyle/>
                    <a:p>
                      <a:r>
                        <a:rPr lang="fr-FR" sz="1200" b="1" smtClean="0"/>
                        <a:t>% of</a:t>
                      </a:r>
                      <a:r>
                        <a:rPr lang="fr-FR" sz="1200" b="1" baseline="0" smtClean="0"/>
                        <a:t> foreigners among total visitors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75%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15%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40%</a:t>
                      </a:r>
                      <a:r>
                        <a:rPr lang="fr-FR" sz="1200" baseline="30000" dirty="0" smtClean="0"/>
                        <a:t>2</a:t>
                      </a:r>
                      <a:endParaRPr lang="fr-FR" sz="120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1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% of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nationals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among</a:t>
                      </a:r>
                      <a:r>
                        <a:rPr lang="fr-FR" sz="1200" b="1" baseline="0" dirty="0" smtClean="0"/>
                        <a:t> total </a:t>
                      </a:r>
                      <a:r>
                        <a:rPr lang="fr-FR" sz="1200" b="1" baseline="0" dirty="0" err="1" smtClean="0"/>
                        <a:t>visitors</a:t>
                      </a:r>
                      <a:endParaRPr lang="fr-FR" sz="1200" b="1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25%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85%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60%</a:t>
                      </a:r>
                      <a:r>
                        <a:rPr lang="fr-FR" sz="1200" baseline="30000" dirty="0" smtClean="0"/>
                        <a:t>2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91414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Attraction</a:t>
                      </a:r>
                      <a:r>
                        <a:rPr lang="fr-FR" sz="1200" b="1" baseline="0" dirty="0" smtClean="0"/>
                        <a:t> of </a:t>
                      </a:r>
                      <a:r>
                        <a:rPr lang="fr-FR" sz="1200" b="1" baseline="0" dirty="0" err="1" smtClean="0"/>
                        <a:t>foreign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visitors</a:t>
                      </a:r>
                      <a:r>
                        <a:rPr lang="fr-FR" sz="1200" b="1" baseline="0" dirty="0" smtClean="0"/>
                        <a:t> in B.C.S.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95%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NA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00693">
                <a:tc>
                  <a:txBody>
                    <a:bodyPr/>
                    <a:lstStyle/>
                    <a:p>
                      <a:r>
                        <a:rPr lang="fr-FR" sz="1200" b="1" smtClean="0"/>
                        <a:t>Average length of stay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 </a:t>
                      </a:r>
                      <a:r>
                        <a:rPr lang="fr-FR" sz="1200" dirty="0" err="1" smtClean="0"/>
                        <a:t>days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 </a:t>
                      </a:r>
                      <a:r>
                        <a:rPr lang="fr-FR" sz="1200" dirty="0" err="1" smtClean="0"/>
                        <a:t>days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Nationals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usually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don’t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stay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overnight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while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foreigners</a:t>
                      </a:r>
                      <a:r>
                        <a:rPr lang="fr-FR" sz="1200" baseline="0" dirty="0" smtClean="0"/>
                        <a:t> do (1 night on </a:t>
                      </a:r>
                      <a:r>
                        <a:rPr lang="fr-FR" sz="1200" baseline="0" dirty="0" err="1" smtClean="0"/>
                        <a:t>average</a:t>
                      </a:r>
                      <a:r>
                        <a:rPr lang="fr-FR" sz="1200" baseline="0" dirty="0" smtClean="0"/>
                        <a:t>) </a:t>
                      </a:r>
                      <a:r>
                        <a:rPr lang="fr-FR" sz="1200" baseline="30000" dirty="0" smtClean="0"/>
                        <a:t>3</a:t>
                      </a:r>
                      <a:endParaRPr lang="fr-FR" sz="120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54150">
                <a:tc>
                  <a:txBody>
                    <a:bodyPr/>
                    <a:lstStyle/>
                    <a:p>
                      <a:r>
                        <a:rPr lang="fr-FR" sz="1200" b="1" smtClean="0"/>
                        <a:t>Occupancy rates of hotel rooms 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60%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 Paz: 50% - Loreto: 25%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latin typeface="+mn-lt"/>
                        </a:rPr>
                        <a:t>Around</a:t>
                      </a:r>
                      <a:r>
                        <a:rPr lang="fr-FR" sz="1200" baseline="0" dirty="0" smtClean="0">
                          <a:latin typeface="+mn-lt"/>
                        </a:rPr>
                        <a:t> 30% </a:t>
                      </a:r>
                      <a:r>
                        <a:rPr lang="fr-FR" sz="1200" baseline="0" dirty="0" err="1" smtClean="0">
                          <a:latin typeface="+mn-lt"/>
                        </a:rPr>
                        <a:t>only</a:t>
                      </a:r>
                      <a:r>
                        <a:rPr lang="fr-FR" sz="1200" baseline="0" dirty="0" smtClean="0">
                          <a:latin typeface="+mn-lt"/>
                        </a:rPr>
                        <a:t> </a:t>
                      </a:r>
                      <a:r>
                        <a:rPr lang="fr-FR" sz="1200" baseline="0" dirty="0" err="1" smtClean="0">
                          <a:latin typeface="+mn-lt"/>
                        </a:rPr>
                        <a:t>during</a:t>
                      </a:r>
                      <a:r>
                        <a:rPr lang="fr-FR" sz="1200" baseline="0" dirty="0" smtClean="0">
                          <a:latin typeface="+mn-lt"/>
                        </a:rPr>
                        <a:t> </a:t>
                      </a:r>
                      <a:r>
                        <a:rPr lang="fr-FR" sz="1200" baseline="0" dirty="0" err="1" smtClean="0">
                          <a:latin typeface="+mn-lt"/>
                        </a:rPr>
                        <a:t>whale</a:t>
                      </a:r>
                      <a:r>
                        <a:rPr lang="fr-FR" sz="1200" baseline="0" dirty="0" smtClean="0">
                          <a:latin typeface="+mn-lt"/>
                        </a:rPr>
                        <a:t> </a:t>
                      </a:r>
                      <a:r>
                        <a:rPr lang="fr-FR" sz="1200" baseline="0" dirty="0" err="1" smtClean="0">
                          <a:latin typeface="+mn-lt"/>
                        </a:rPr>
                        <a:t>season</a:t>
                      </a:r>
                      <a:r>
                        <a:rPr lang="fr-FR" sz="1200" baseline="0" dirty="0" smtClean="0">
                          <a:latin typeface="+mn-lt"/>
                        </a:rPr>
                        <a:t> (jan-</a:t>
                      </a:r>
                      <a:r>
                        <a:rPr lang="fr-FR" sz="1200" baseline="0" dirty="0" err="1" smtClean="0">
                          <a:latin typeface="+mn-lt"/>
                        </a:rPr>
                        <a:t>march</a:t>
                      </a:r>
                      <a:r>
                        <a:rPr lang="fr-FR" sz="1200" baseline="0" dirty="0" smtClean="0">
                          <a:latin typeface="+mn-lt"/>
                        </a:rPr>
                        <a:t>) </a:t>
                      </a:r>
                      <a:r>
                        <a:rPr lang="fr-FR" sz="1200" baseline="30000" dirty="0" smtClean="0"/>
                        <a:t>3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09709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Evolution of </a:t>
                      </a:r>
                      <a:r>
                        <a:rPr lang="fr-FR" sz="1200" b="1" dirty="0" err="1" smtClean="0"/>
                        <a:t>tourism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since</a:t>
                      </a:r>
                      <a:r>
                        <a:rPr lang="fr-FR" sz="1200" b="1" baseline="0" dirty="0" smtClean="0"/>
                        <a:t> 2008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Stable.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In 2014,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tourism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fully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recovered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its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level</a:t>
                      </a:r>
                      <a:r>
                        <a:rPr lang="fr-FR" sz="1200" baseline="0" dirty="0" smtClean="0"/>
                        <a:t> of 2008.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Suffered</a:t>
                      </a:r>
                      <a:r>
                        <a:rPr lang="fr-FR" sz="1200" dirty="0" smtClean="0"/>
                        <a:t> more </a:t>
                      </a:r>
                      <a:r>
                        <a:rPr lang="fr-FR" sz="1200" dirty="0" err="1" smtClean="0"/>
                        <a:t>from</a:t>
                      </a:r>
                      <a:r>
                        <a:rPr lang="fr-FR" sz="1200" baseline="0" dirty="0" smtClean="0"/>
                        <a:t> 2008 </a:t>
                      </a:r>
                      <a:r>
                        <a:rPr lang="fr-FR" sz="1200" baseline="0" dirty="0" err="1" smtClean="0"/>
                        <a:t>crisis</a:t>
                      </a:r>
                      <a:r>
                        <a:rPr lang="fr-FR" sz="1200" baseline="0" dirty="0" smtClean="0"/>
                        <a:t>. </a:t>
                      </a:r>
                      <a:br>
                        <a:rPr lang="fr-FR" sz="1200" baseline="0" dirty="0" smtClean="0"/>
                      </a:br>
                      <a:r>
                        <a:rPr lang="fr-FR" sz="1200" baseline="0" dirty="0" smtClean="0"/>
                        <a:t>In 2014, La Paz </a:t>
                      </a:r>
                      <a:r>
                        <a:rPr lang="fr-FR" sz="1200" baseline="0" dirty="0" err="1" smtClean="0"/>
                        <a:t>almost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recovered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its</a:t>
                      </a:r>
                      <a:r>
                        <a:rPr lang="fr-FR" sz="1200" baseline="0" dirty="0" smtClean="0"/>
                        <a:t> 2008 </a:t>
                      </a:r>
                      <a:r>
                        <a:rPr lang="fr-FR" sz="1200" baseline="0" dirty="0" err="1" smtClean="0"/>
                        <a:t>level</a:t>
                      </a:r>
                      <a:r>
                        <a:rPr lang="fr-FR" sz="1200" baseline="0" dirty="0" smtClean="0"/>
                        <a:t>, </a:t>
                      </a:r>
                      <a:r>
                        <a:rPr lang="fr-FR" sz="1200" baseline="0" dirty="0" err="1" smtClean="0"/>
                        <a:t>while</a:t>
                      </a:r>
                      <a:r>
                        <a:rPr lang="fr-FR" sz="1200" baseline="0" dirty="0" smtClean="0"/>
                        <a:t> Loreto </a:t>
                      </a:r>
                      <a:r>
                        <a:rPr lang="fr-FR" sz="1200" baseline="0" dirty="0" err="1" smtClean="0"/>
                        <a:t>was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only</a:t>
                      </a:r>
                      <a:r>
                        <a:rPr lang="fr-FR" sz="1200" baseline="0" dirty="0" smtClean="0"/>
                        <a:t> at 55% of </a:t>
                      </a:r>
                      <a:r>
                        <a:rPr lang="fr-FR" sz="1200" baseline="0" dirty="0" err="1" smtClean="0"/>
                        <a:t>its</a:t>
                      </a:r>
                      <a:r>
                        <a:rPr lang="fr-FR" sz="1200" baseline="0" dirty="0" smtClean="0"/>
                        <a:t> 2008 </a:t>
                      </a:r>
                      <a:r>
                        <a:rPr lang="fr-FR" sz="1200" baseline="0" dirty="0" err="1" smtClean="0"/>
                        <a:t>level</a:t>
                      </a:r>
                      <a:r>
                        <a:rPr lang="fr-FR" sz="1200" baseline="0" dirty="0" smtClean="0"/>
                        <a:t>.</a:t>
                      </a:r>
                      <a:br>
                        <a:rPr lang="fr-FR" sz="1200" baseline="0" dirty="0" smtClean="0"/>
                      </a:br>
                      <a:endParaRPr lang="fr-FR" sz="12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Strong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decrease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since</a:t>
                      </a:r>
                      <a:r>
                        <a:rPr lang="fr-FR" sz="1200" dirty="0" smtClean="0"/>
                        <a:t> 2008</a:t>
                      </a:r>
                      <a:r>
                        <a:rPr lang="fr-FR" sz="1200" baseline="0" dirty="0" smtClean="0"/>
                        <a:t>. </a:t>
                      </a:r>
                      <a:r>
                        <a:rPr lang="fr-FR" sz="1200" baseline="30000" dirty="0" smtClean="0"/>
                        <a:t>3</a:t>
                      </a:r>
                      <a:endParaRPr lang="fr-FR" sz="1200" dirty="0" smtClean="0"/>
                    </a:p>
                    <a:p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479376" y="5499012"/>
            <a:ext cx="11378794" cy="7427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</a:rPr>
              <a:t>B.C.S </a:t>
            </a:r>
            <a:r>
              <a:rPr lang="fr-FR" sz="1600" b="1" dirty="0" err="1" smtClean="0">
                <a:latin typeface="Calibri" panose="020F0502020204030204" pitchFamily="34" charset="0"/>
              </a:rPr>
              <a:t>does</a:t>
            </a:r>
            <a:r>
              <a:rPr lang="fr-FR" sz="1600" b="1" dirty="0" smtClean="0">
                <a:latin typeface="Calibri" panose="020F0502020204030204" pitchFamily="34" charset="0"/>
              </a:rPr>
              <a:t> not have an </a:t>
            </a:r>
            <a:r>
              <a:rPr lang="fr-FR" sz="1600" b="1" dirty="0" err="1" smtClean="0">
                <a:latin typeface="Calibri" panose="020F0502020204030204" pitchFamily="34" charset="0"/>
              </a:rPr>
              <a:t>organic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growth</a:t>
            </a:r>
            <a:r>
              <a:rPr lang="fr-FR" sz="1600" b="1" dirty="0" smtClean="0">
                <a:latin typeface="Calibri" panose="020F0502020204030204" pitchFamily="34" charset="0"/>
              </a:rPr>
              <a:t> rate of </a:t>
            </a:r>
            <a:r>
              <a:rPr lang="fr-FR" sz="1600" b="1" dirty="0" err="1" smtClean="0">
                <a:latin typeface="Calibri" panose="020F0502020204030204" pitchFamily="34" charset="0"/>
              </a:rPr>
              <a:t>tourism</a:t>
            </a:r>
            <a:r>
              <a:rPr lang="fr-FR" sz="1600" b="1" dirty="0">
                <a:latin typeface="Calibri" panose="020F0502020204030204" pitchFamily="34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</a:rPr>
              <a:t>and </a:t>
            </a:r>
            <a:r>
              <a:rPr lang="fr-FR" sz="1600" b="1" dirty="0" err="1" smtClean="0">
                <a:latin typeface="Calibri" panose="020F0502020204030204" pitchFamily="34" charset="0"/>
              </a:rPr>
              <a:t>is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still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recovering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from</a:t>
            </a:r>
            <a:r>
              <a:rPr lang="fr-FR" sz="1600" b="1" dirty="0" smtClean="0">
                <a:latin typeface="Calibri" panose="020F0502020204030204" pitchFamily="34" charset="0"/>
              </a:rPr>
              <a:t> a </a:t>
            </a:r>
            <a:r>
              <a:rPr lang="fr-FR" sz="1600" b="1" dirty="0" err="1" smtClean="0">
                <a:latin typeface="Calibri" panose="020F0502020204030204" pitchFamily="34" charset="0"/>
              </a:rPr>
              <a:t>strong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decrease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after</a:t>
            </a:r>
            <a:r>
              <a:rPr lang="fr-FR" sz="1600" b="1" dirty="0" smtClean="0">
                <a:latin typeface="Calibri" panose="020F0502020204030204" pitchFamily="34" charset="0"/>
              </a:rPr>
              <a:t> 2008.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</a:rPr>
              <a:t>The structural </a:t>
            </a:r>
            <a:r>
              <a:rPr lang="fr-FR" sz="1600" b="1" dirty="0" err="1" smtClean="0">
                <a:latin typeface="Calibri" panose="020F0502020204030204" pitchFamily="34" charset="0"/>
              </a:rPr>
              <a:t>differences</a:t>
            </a:r>
            <a:r>
              <a:rPr lang="fr-FR" sz="1600" b="1" dirty="0" smtClean="0">
                <a:latin typeface="Calibri" panose="020F0502020204030204" pitchFamily="34" charset="0"/>
              </a:rPr>
              <a:t> of </a:t>
            </a:r>
            <a:r>
              <a:rPr lang="fr-FR" sz="1600" b="1" dirty="0" err="1" smtClean="0">
                <a:latin typeface="Calibri" panose="020F0502020204030204" pitchFamily="34" charset="0"/>
              </a:rPr>
              <a:t>tourism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between</a:t>
            </a:r>
            <a:r>
              <a:rPr lang="fr-FR" sz="1600" b="1" dirty="0" smtClean="0">
                <a:latin typeface="Calibri" panose="020F0502020204030204" pitchFamily="34" charset="0"/>
              </a:rPr>
              <a:t> Los </a:t>
            </a:r>
            <a:r>
              <a:rPr lang="fr-FR" sz="1600" b="1" dirty="0" err="1" smtClean="0">
                <a:latin typeface="Calibri" panose="020F0502020204030204" pitchFamily="34" charset="0"/>
              </a:rPr>
              <a:t>Cabos</a:t>
            </a:r>
            <a:r>
              <a:rPr lang="fr-FR" sz="1600" b="1" dirty="0" smtClean="0">
                <a:latin typeface="Calibri" panose="020F0502020204030204" pitchFamily="34" charset="0"/>
              </a:rPr>
              <a:t> &amp; La Paz-Loreto </a:t>
            </a:r>
            <a:r>
              <a:rPr lang="fr-FR" sz="1600" b="1" dirty="0" err="1" smtClean="0">
                <a:latin typeface="Calibri" panose="020F0502020204030204" pitchFamily="34" charset="0"/>
              </a:rPr>
              <a:t>need</a:t>
            </a:r>
            <a:r>
              <a:rPr lang="fr-FR" sz="1600" b="1" dirty="0" smtClean="0">
                <a:latin typeface="Calibri" panose="020F0502020204030204" pitchFamily="34" charset="0"/>
              </a:rPr>
              <a:t> to </a:t>
            </a:r>
            <a:r>
              <a:rPr lang="fr-FR" sz="1600" b="1" dirty="0" err="1" smtClean="0">
                <a:latin typeface="Calibri" panose="020F0502020204030204" pitchFamily="34" charset="0"/>
              </a:rPr>
              <a:t>be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taken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into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consideration</a:t>
            </a:r>
            <a:r>
              <a:rPr lang="fr-FR" sz="1600" b="1" dirty="0" smtClean="0">
                <a:latin typeface="Calibri" panose="020F0502020204030204" pitchFamily="34" charset="0"/>
              </a:rPr>
              <a:t> to </a:t>
            </a:r>
            <a:r>
              <a:rPr lang="fr-FR" sz="1600" b="1" dirty="0" err="1" smtClean="0">
                <a:latin typeface="Calibri" panose="020F0502020204030204" pitchFamily="34" charset="0"/>
              </a:rPr>
              <a:t>be</a:t>
            </a:r>
            <a:r>
              <a:rPr lang="fr-FR" sz="1600" b="1" dirty="0" smtClean="0">
                <a:latin typeface="Calibri" panose="020F0502020204030204" pitchFamily="34" charset="0"/>
              </a:rPr>
              <a:t> able to </a:t>
            </a:r>
            <a:r>
              <a:rPr lang="fr-FR" sz="1600" b="1" dirty="0" err="1" smtClean="0">
                <a:latin typeface="Calibri" panose="020F0502020204030204" pitchFamily="34" charset="0"/>
              </a:rPr>
              <a:t>grow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tourism</a:t>
            </a:r>
            <a:r>
              <a:rPr lang="fr-FR" sz="1600" b="1" dirty="0" smtClean="0">
                <a:latin typeface="Calibri" panose="020F0502020204030204" pitchFamily="34" charset="0"/>
              </a:rPr>
              <a:t> in PSC.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954312" y="1839499"/>
            <a:ext cx="10163926" cy="468584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dirty="0" smtClean="0"/>
              <a:t>Context and objectives of the study 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 Welcome to Puerto San Carlos!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 Analysis of fishing in Puerto San Carlos 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 Analysis of tourism in Puerto San Carlos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 How to develop ecotourism in Puerto San Carlos</a:t>
            </a:r>
            <a:r>
              <a:rPr lang="en-US" i="1" dirty="0" smtClean="0"/>
              <a:t>?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 How can Pelagic Life bring greater value to the community?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6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20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P.S.C. </a:t>
            </a:r>
            <a:r>
              <a:rPr lang="fr-FR" dirty="0" err="1" smtClean="0"/>
              <a:t>hardly</a:t>
            </a:r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B.C.S </a:t>
            </a:r>
            <a:r>
              <a:rPr lang="fr-FR" dirty="0" err="1" smtClean="0"/>
              <a:t>tourism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190" y="1628800"/>
            <a:ext cx="4049970" cy="23955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0307" y="1630476"/>
            <a:ext cx="3999573" cy="23678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08" y="1629966"/>
            <a:ext cx="4013789" cy="2376264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407368" y="4065024"/>
            <a:ext cx="11593288" cy="2460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dirty="0" err="1" smtClean="0">
                <a:latin typeface="Calibri" panose="020F0502020204030204" pitchFamily="34" charset="0"/>
              </a:rPr>
              <a:t>Only</a:t>
            </a:r>
            <a:r>
              <a:rPr lang="es-PE" sz="1600" dirty="0" smtClean="0">
                <a:latin typeface="Calibri" panose="020F0502020204030204" pitchFamily="34" charset="0"/>
              </a:rPr>
              <a:t> 2% of </a:t>
            </a:r>
            <a:r>
              <a:rPr lang="es-PE" sz="1600" dirty="0" err="1" smtClean="0">
                <a:latin typeface="Calibri" panose="020F0502020204030204" pitchFamily="34" charset="0"/>
              </a:rPr>
              <a:t>the</a:t>
            </a:r>
            <a:r>
              <a:rPr lang="es-PE" sz="1600" dirty="0" smtClean="0">
                <a:latin typeface="Calibri" panose="020F0502020204030204" pitchFamily="34" charset="0"/>
              </a:rPr>
              <a:t> total </a:t>
            </a:r>
            <a:r>
              <a:rPr lang="es-PE" sz="1600" dirty="0" err="1" smtClean="0">
                <a:latin typeface="Calibri" panose="020F0502020204030204" pitchFamily="34" charset="0"/>
              </a:rPr>
              <a:t>number</a:t>
            </a:r>
            <a:r>
              <a:rPr lang="es-PE" sz="1600" dirty="0" smtClean="0">
                <a:latin typeface="Calibri" panose="020F0502020204030204" pitchFamily="34" charset="0"/>
              </a:rPr>
              <a:t> of </a:t>
            </a:r>
            <a:r>
              <a:rPr lang="es-PE" sz="1600" dirty="0" err="1" smtClean="0">
                <a:latin typeface="Calibri" panose="020F0502020204030204" pitchFamily="34" charset="0"/>
              </a:rPr>
              <a:t>tourists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visiting</a:t>
            </a:r>
            <a:r>
              <a:rPr lang="es-PE" sz="1600" dirty="0" smtClean="0">
                <a:latin typeface="Calibri" panose="020F0502020204030204" pitchFamily="34" charset="0"/>
              </a:rPr>
              <a:t> B.C.S. </a:t>
            </a:r>
            <a:r>
              <a:rPr lang="es-PE" sz="1600" dirty="0" err="1" smtClean="0">
                <a:latin typeface="Calibri" panose="020F0502020204030204" pitchFamily="34" charset="0"/>
              </a:rPr>
              <a:t>go</a:t>
            </a:r>
            <a:r>
              <a:rPr lang="es-PE" sz="1600" dirty="0" smtClean="0">
                <a:latin typeface="Calibri" panose="020F0502020204030204" pitchFamily="34" charset="0"/>
              </a:rPr>
              <a:t> to </a:t>
            </a:r>
            <a:r>
              <a:rPr lang="es-PE" sz="1600" dirty="0" err="1" smtClean="0">
                <a:latin typeface="Calibri" panose="020F0502020204030204" pitchFamily="34" charset="0"/>
              </a:rPr>
              <a:t>Comondú</a:t>
            </a:r>
            <a:r>
              <a:rPr lang="es-PE" sz="1600" baseline="30000" dirty="0">
                <a:latin typeface="Calibri" panose="020F0502020204030204" pitchFamily="34" charset="0"/>
              </a:rPr>
              <a:t> 1</a:t>
            </a:r>
            <a:endParaRPr lang="es-PE" sz="1600" baseline="30000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dirty="0" err="1">
                <a:latin typeface="Calibri" panose="020F0502020204030204" pitchFamily="34" charset="0"/>
              </a:rPr>
              <a:t>With</a:t>
            </a:r>
            <a:r>
              <a:rPr lang="es-PE" sz="1600" dirty="0">
                <a:latin typeface="Calibri" panose="020F0502020204030204" pitchFamily="34" charset="0"/>
              </a:rPr>
              <a:t> “</a:t>
            </a:r>
            <a:r>
              <a:rPr lang="es-PE" sz="1600" dirty="0" err="1">
                <a:latin typeface="Calibri" panose="020F0502020204030204" pitchFamily="34" charset="0"/>
              </a:rPr>
              <a:t>only</a:t>
            </a:r>
            <a:r>
              <a:rPr lang="es-PE" sz="1600" dirty="0">
                <a:latin typeface="Calibri" panose="020F0502020204030204" pitchFamily="34" charset="0"/>
              </a:rPr>
              <a:t>” 5 990 </a:t>
            </a:r>
            <a:r>
              <a:rPr lang="es-PE" sz="1600" dirty="0" err="1">
                <a:latin typeface="Calibri" panose="020F0502020204030204" pitchFamily="34" charset="0"/>
              </a:rPr>
              <a:t>tourists</a:t>
            </a:r>
            <a:r>
              <a:rPr lang="es-PE" sz="1600" dirty="0">
                <a:latin typeface="Calibri" panose="020F0502020204030204" pitchFamily="34" charset="0"/>
              </a:rPr>
              <a:t> a </a:t>
            </a:r>
            <a:r>
              <a:rPr lang="es-PE" sz="1600" dirty="0" err="1">
                <a:latin typeface="Calibri" panose="020F0502020204030204" pitchFamily="34" charset="0"/>
              </a:rPr>
              <a:t>year</a:t>
            </a:r>
            <a:r>
              <a:rPr lang="es-PE" sz="1600" dirty="0">
                <a:latin typeface="Calibri" panose="020F0502020204030204" pitchFamily="34" charset="0"/>
              </a:rPr>
              <a:t>, PSC </a:t>
            </a:r>
            <a:r>
              <a:rPr lang="es-PE" sz="1600" dirty="0" err="1">
                <a:latin typeface="Calibri" panose="020F0502020204030204" pitchFamily="34" charset="0"/>
              </a:rPr>
              <a:t>is</a:t>
            </a:r>
            <a:r>
              <a:rPr lang="es-PE" sz="1600" dirty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much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less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attractive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for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tourists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than</a:t>
            </a:r>
            <a:r>
              <a:rPr lang="es-PE" sz="1600" dirty="0" smtClean="0">
                <a:latin typeface="Calibri" panose="020F0502020204030204" pitchFamily="34" charset="0"/>
              </a:rPr>
              <a:t> Adolfo </a:t>
            </a:r>
            <a:r>
              <a:rPr lang="es-PE" sz="1600" dirty="0" err="1" smtClean="0">
                <a:latin typeface="Calibri" panose="020F0502020204030204" pitchFamily="34" charset="0"/>
              </a:rPr>
              <a:t>Lopez</a:t>
            </a:r>
            <a:r>
              <a:rPr lang="es-PE" sz="1600" dirty="0" smtClean="0">
                <a:latin typeface="Calibri" panose="020F0502020204030204" pitchFamily="34" charset="0"/>
              </a:rPr>
              <a:t> Mateos </a:t>
            </a:r>
            <a:r>
              <a:rPr lang="es-PE" sz="1600" dirty="0" err="1" smtClean="0">
                <a:latin typeface="Calibri" panose="020F0502020204030204" pitchFamily="34" charset="0"/>
              </a:rPr>
              <a:t>for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structural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reasons</a:t>
            </a:r>
            <a:r>
              <a:rPr lang="es-PE" sz="1600" dirty="0" smtClean="0">
                <a:latin typeface="Calibri" panose="020F0502020204030204" pitchFamily="34" charset="0"/>
              </a:rPr>
              <a:t> and </a:t>
            </a:r>
            <a:r>
              <a:rPr lang="es-PE" sz="1600" dirty="0" err="1" smtClean="0">
                <a:latin typeface="Calibri" panose="020F0502020204030204" pitchFamily="34" charset="0"/>
              </a:rPr>
              <a:t>tourism</a:t>
            </a:r>
            <a:r>
              <a:rPr lang="es-PE" sz="1600" dirty="0" smtClean="0">
                <a:latin typeface="Calibri" panose="020F0502020204030204" pitchFamily="34" charset="0"/>
              </a:rPr>
              <a:t> in PSC has </a:t>
            </a:r>
            <a:r>
              <a:rPr lang="es-PE" sz="1600" dirty="0" err="1" smtClean="0">
                <a:latin typeface="Calibri" panose="020F0502020204030204" pitchFamily="34" charset="0"/>
              </a:rPr>
              <a:t>strongly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decreased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since</a:t>
            </a:r>
            <a:r>
              <a:rPr lang="es-PE" sz="1600" dirty="0">
                <a:latin typeface="Calibri" panose="020F0502020204030204" pitchFamily="34" charset="0"/>
              </a:rPr>
              <a:t> </a:t>
            </a:r>
            <a:r>
              <a:rPr lang="es-PE" sz="1600" dirty="0" smtClean="0">
                <a:latin typeface="Calibri" panose="020F0502020204030204" pitchFamily="34" charset="0"/>
              </a:rPr>
              <a:t>2008</a:t>
            </a:r>
            <a:r>
              <a:rPr lang="es-PE" sz="1600" baseline="30000" dirty="0" smtClean="0">
                <a:latin typeface="Calibri" panose="020F0502020204030204" pitchFamily="34" charset="0"/>
              </a:rPr>
              <a:t> </a:t>
            </a:r>
            <a:r>
              <a:rPr lang="fr-FR" sz="1600" baseline="30000" dirty="0" smtClean="0">
                <a:solidFill>
                  <a:schemeClr val="tx1"/>
                </a:solidFill>
                <a:latin typeface="Calibri" pitchFamily="34" charset="0"/>
              </a:rPr>
              <a:t>4</a:t>
            </a:r>
            <a:endParaRPr lang="es-PE" sz="16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dirty="0" err="1" smtClean="0">
                <a:latin typeface="Calibri" panose="020F0502020204030204" pitchFamily="34" charset="0"/>
              </a:rPr>
              <a:t>Most</a:t>
            </a:r>
            <a:r>
              <a:rPr lang="es-PE" sz="1600" dirty="0" smtClean="0">
                <a:latin typeface="Calibri" panose="020F0502020204030204" pitchFamily="34" charset="0"/>
              </a:rPr>
              <a:t> of </a:t>
            </a:r>
            <a:r>
              <a:rPr lang="es-PE" sz="1600" dirty="0" err="1" smtClean="0">
                <a:latin typeface="Calibri" panose="020F0502020204030204" pitchFamily="34" charset="0"/>
              </a:rPr>
              <a:t>tourists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coming</a:t>
            </a:r>
            <a:r>
              <a:rPr lang="es-PE" sz="1600" dirty="0" smtClean="0">
                <a:latin typeface="Calibri" panose="020F0502020204030204" pitchFamily="34" charset="0"/>
              </a:rPr>
              <a:t> to PSC come </a:t>
            </a:r>
            <a:r>
              <a:rPr lang="es-PE" sz="1600" dirty="0" err="1" smtClean="0">
                <a:latin typeface="Calibri" panose="020F0502020204030204" pitchFamily="34" charset="0"/>
              </a:rPr>
              <a:t>on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their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own</a:t>
            </a:r>
            <a:r>
              <a:rPr lang="es-PE" sz="1600" dirty="0" smtClean="0">
                <a:latin typeface="Calibri" panose="020F0502020204030204" pitchFamily="34" charset="0"/>
              </a:rPr>
              <a:t>  </a:t>
            </a:r>
            <a:r>
              <a:rPr lang="es-PE" sz="1600" dirty="0" err="1" smtClean="0">
                <a:latin typeface="Calibri" panose="020F0502020204030204" pitchFamily="34" charset="0"/>
              </a:rPr>
              <a:t>by</a:t>
            </a:r>
            <a:r>
              <a:rPr lang="es-PE" sz="1600" dirty="0" smtClean="0">
                <a:latin typeface="Calibri" panose="020F0502020204030204" pitchFamily="34" charset="0"/>
              </a:rPr>
              <a:t> car and </a:t>
            </a:r>
            <a:r>
              <a:rPr lang="es-PE" sz="1600" dirty="0" err="1" smtClean="0">
                <a:latin typeface="Calibri" panose="020F0502020204030204" pitchFamily="34" charset="0"/>
              </a:rPr>
              <a:t>not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with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an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agency</a:t>
            </a:r>
            <a:r>
              <a:rPr lang="es-PE" sz="1600" dirty="0" smtClean="0">
                <a:latin typeface="Calibri" panose="020F0502020204030204" pitchFamily="34" charset="0"/>
              </a:rPr>
              <a:t>.</a:t>
            </a:r>
            <a:r>
              <a:rPr lang="es-PE" sz="1600" baseline="30000" dirty="0">
                <a:latin typeface="Calibri" panose="020F0502020204030204" pitchFamily="34" charset="0"/>
              </a:rPr>
              <a:t> </a:t>
            </a:r>
            <a:r>
              <a:rPr lang="es-PE" sz="1600" baseline="30000" dirty="0" smtClean="0">
                <a:latin typeface="Calibri" panose="020F0502020204030204" pitchFamily="34" charset="0"/>
              </a:rPr>
              <a:t>3</a:t>
            </a:r>
            <a:endParaRPr lang="es-PE" sz="1600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dirty="0" err="1" smtClean="0">
                <a:latin typeface="Calibri" panose="020F0502020204030204" pitchFamily="34" charset="0"/>
              </a:rPr>
              <a:t>Tourism</a:t>
            </a:r>
            <a:r>
              <a:rPr lang="es-PE" sz="1600" dirty="0" smtClean="0">
                <a:latin typeface="Calibri" panose="020F0502020204030204" pitchFamily="34" charset="0"/>
              </a:rPr>
              <a:t> in PSC </a:t>
            </a:r>
            <a:r>
              <a:rPr lang="es-PE" sz="1600" dirty="0" err="1" smtClean="0">
                <a:latin typeface="Calibri" panose="020F0502020204030204" pitchFamily="34" charset="0"/>
              </a:rPr>
              <a:t>lasts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only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from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mid-January</a:t>
            </a:r>
            <a:r>
              <a:rPr lang="es-PE" sz="1600" dirty="0" smtClean="0">
                <a:latin typeface="Calibri" panose="020F0502020204030204" pitchFamily="34" charset="0"/>
              </a:rPr>
              <a:t> to </a:t>
            </a:r>
            <a:r>
              <a:rPr lang="es-PE" sz="1600" dirty="0" err="1" smtClean="0">
                <a:latin typeface="Calibri" panose="020F0502020204030204" pitchFamily="34" charset="0"/>
              </a:rPr>
              <a:t>mid-March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while</a:t>
            </a:r>
            <a:r>
              <a:rPr lang="es-PE" sz="1600" dirty="0" smtClean="0">
                <a:latin typeface="Calibri" panose="020F0502020204030204" pitchFamily="34" charset="0"/>
              </a:rPr>
              <a:t> BCS </a:t>
            </a:r>
            <a:r>
              <a:rPr lang="es-PE" sz="1600" dirty="0" err="1" smtClean="0">
                <a:latin typeface="Calibri" panose="020F0502020204030204" pitchFamily="34" charset="0"/>
              </a:rPr>
              <a:t>also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experiences</a:t>
            </a:r>
            <a:r>
              <a:rPr lang="es-PE" sz="1600" dirty="0" smtClean="0">
                <a:latin typeface="Calibri" panose="020F0502020204030204" pitchFamily="34" charset="0"/>
              </a:rPr>
              <a:t> </a:t>
            </a:r>
            <a:r>
              <a:rPr lang="es-PE" sz="1600" dirty="0" err="1" smtClean="0">
                <a:latin typeface="Calibri" panose="020F0502020204030204" pitchFamily="34" charset="0"/>
              </a:rPr>
              <a:t>peaks</a:t>
            </a:r>
            <a:r>
              <a:rPr lang="es-PE" sz="1600" dirty="0" smtClean="0">
                <a:latin typeface="Calibri" panose="020F0502020204030204" pitchFamily="34" charset="0"/>
              </a:rPr>
              <a:t> of </a:t>
            </a:r>
            <a:r>
              <a:rPr lang="es-PE" sz="1600" dirty="0" err="1" smtClean="0">
                <a:latin typeface="Calibri" panose="020F0502020204030204" pitchFamily="34" charset="0"/>
              </a:rPr>
              <a:t>tourism</a:t>
            </a:r>
            <a:r>
              <a:rPr lang="es-PE" sz="1600" dirty="0" smtClean="0">
                <a:latin typeface="Calibri" panose="020F0502020204030204" pitchFamily="34" charset="0"/>
              </a:rPr>
              <a:t> in </a:t>
            </a:r>
            <a:r>
              <a:rPr lang="es-PE" sz="1600" dirty="0" err="1" smtClean="0">
                <a:latin typeface="Calibri" panose="020F0502020204030204" pitchFamily="34" charset="0"/>
              </a:rPr>
              <a:t>December</a:t>
            </a:r>
            <a:r>
              <a:rPr lang="es-PE" sz="1600" dirty="0" smtClean="0">
                <a:latin typeface="Calibri" panose="020F0502020204030204" pitchFamily="34" charset="0"/>
              </a:rPr>
              <a:t> and in July</a:t>
            </a:r>
            <a:r>
              <a:rPr lang="es-PE" sz="1600" baseline="30000" dirty="0" smtClean="0">
                <a:latin typeface="Calibri" panose="020F0502020204030204" pitchFamily="34" charset="0"/>
              </a:rPr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E" sz="16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PE" sz="1600" b="1" dirty="0" smtClean="0">
                <a:latin typeface="Calibri" panose="020F0502020204030204" pitchFamily="34" charset="0"/>
              </a:rPr>
              <a:t> </a:t>
            </a:r>
            <a:r>
              <a:rPr lang="es-PE" sz="1600" b="1" dirty="0" err="1" smtClean="0">
                <a:latin typeface="Calibri" panose="020F0502020204030204" pitchFamily="34" charset="0"/>
              </a:rPr>
              <a:t>There</a:t>
            </a:r>
            <a:r>
              <a:rPr lang="es-PE" sz="1600" b="1" dirty="0" smtClean="0">
                <a:latin typeface="Calibri" panose="020F0502020204030204" pitchFamily="34" charset="0"/>
              </a:rPr>
              <a:t> </a:t>
            </a:r>
            <a:r>
              <a:rPr lang="es-PE" sz="1600" b="1" dirty="0" err="1" smtClean="0">
                <a:latin typeface="Calibri" panose="020F0502020204030204" pitchFamily="34" charset="0"/>
              </a:rPr>
              <a:t>is</a:t>
            </a:r>
            <a:r>
              <a:rPr lang="es-PE" sz="1600" b="1" dirty="0" smtClean="0">
                <a:latin typeface="Calibri" panose="020F0502020204030204" pitchFamily="34" charset="0"/>
              </a:rPr>
              <a:t> a </a:t>
            </a:r>
            <a:r>
              <a:rPr lang="es-PE" sz="1600" b="1" dirty="0" err="1" smtClean="0">
                <a:latin typeface="Calibri" panose="020F0502020204030204" pitchFamily="34" charset="0"/>
              </a:rPr>
              <a:t>clear</a:t>
            </a:r>
            <a:r>
              <a:rPr lang="es-PE" sz="1600" b="1" dirty="0" smtClean="0">
                <a:latin typeface="Calibri" panose="020F0502020204030204" pitchFamily="34" charset="0"/>
              </a:rPr>
              <a:t> </a:t>
            </a:r>
            <a:r>
              <a:rPr lang="es-PE" sz="1600" b="1" dirty="0" err="1" smtClean="0">
                <a:latin typeface="Calibri" panose="020F0502020204030204" pitchFamily="34" charset="0"/>
              </a:rPr>
              <a:t>missed</a:t>
            </a:r>
            <a:r>
              <a:rPr lang="es-PE" sz="1600" b="1" dirty="0" smtClean="0">
                <a:latin typeface="Calibri" panose="020F0502020204030204" pitchFamily="34" charset="0"/>
              </a:rPr>
              <a:t> </a:t>
            </a:r>
            <a:r>
              <a:rPr lang="es-PE" sz="1600" b="1" dirty="0" err="1" smtClean="0">
                <a:latin typeface="Calibri" panose="020F0502020204030204" pitchFamily="34" charset="0"/>
              </a:rPr>
              <a:t>opportunity</a:t>
            </a:r>
            <a:r>
              <a:rPr lang="es-PE" sz="1600" b="1" dirty="0" smtClean="0">
                <a:latin typeface="Calibri" panose="020F0502020204030204" pitchFamily="34" charset="0"/>
              </a:rPr>
              <a:t> </a:t>
            </a:r>
            <a:r>
              <a:rPr lang="es-PE" sz="1600" b="1" dirty="0" err="1" smtClean="0">
                <a:latin typeface="Calibri" panose="020F0502020204030204" pitchFamily="34" charset="0"/>
              </a:rPr>
              <a:t>on</a:t>
            </a:r>
            <a:r>
              <a:rPr lang="es-PE" sz="1600" b="1" dirty="0" smtClean="0">
                <a:latin typeface="Calibri" panose="020F0502020204030204" pitchFamily="34" charset="0"/>
              </a:rPr>
              <a:t> </a:t>
            </a:r>
            <a:r>
              <a:rPr lang="es-PE" sz="1600" b="1" dirty="0" err="1" smtClean="0">
                <a:latin typeface="Calibri" panose="020F0502020204030204" pitchFamily="34" charset="0"/>
              </a:rPr>
              <a:t>tourism</a:t>
            </a:r>
            <a:r>
              <a:rPr lang="es-PE" sz="1600" b="1" dirty="0" smtClean="0">
                <a:latin typeface="Calibri" panose="020F0502020204030204" pitchFamily="34" charset="0"/>
              </a:rPr>
              <a:t> </a:t>
            </a:r>
            <a:r>
              <a:rPr lang="es-PE" sz="1600" b="1" dirty="0" err="1" smtClean="0">
                <a:latin typeface="Calibri" panose="020F0502020204030204" pitchFamily="34" charset="0"/>
              </a:rPr>
              <a:t>for</a:t>
            </a:r>
            <a:r>
              <a:rPr lang="es-PE" sz="1600" b="1" dirty="0" smtClean="0">
                <a:latin typeface="Calibri" panose="020F0502020204030204" pitchFamily="34" charset="0"/>
              </a:rPr>
              <a:t> PSC</a:t>
            </a:r>
            <a:endParaRPr lang="es-PE" sz="1600" b="1" baseline="30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703168" y="1916832"/>
            <a:ext cx="7297488" cy="2804160"/>
          </a:xfr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/>
          <a:lstStyle/>
          <a:p>
            <a:pPr marL="174625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PE" sz="1600" dirty="0" smtClean="0"/>
              <a:t> 60% of </a:t>
            </a:r>
            <a:r>
              <a:rPr lang="es-PE" sz="1600" dirty="0" err="1" smtClean="0"/>
              <a:t>tourists</a:t>
            </a:r>
            <a:r>
              <a:rPr lang="es-PE" sz="1600" dirty="0" smtClean="0"/>
              <a:t> </a:t>
            </a:r>
            <a:r>
              <a:rPr lang="es-PE" sz="1600" dirty="0" err="1" smtClean="0"/>
              <a:t>visiting</a:t>
            </a:r>
            <a:r>
              <a:rPr lang="es-PE" sz="1600" dirty="0" smtClean="0"/>
              <a:t> PSC are nationals</a:t>
            </a:r>
            <a:r>
              <a:rPr lang="es-PE" sz="1600" baseline="30000" dirty="0" smtClean="0"/>
              <a:t>2 </a:t>
            </a:r>
            <a:r>
              <a:rPr lang="es-PE" sz="1600" dirty="0" smtClean="0"/>
              <a:t>and </a:t>
            </a:r>
            <a:r>
              <a:rPr lang="es-PE" sz="1600" dirty="0" err="1" smtClean="0"/>
              <a:t>nationals</a:t>
            </a:r>
            <a:r>
              <a:rPr lang="es-PE" sz="1600" dirty="0" smtClean="0"/>
              <a:t>’ </a:t>
            </a:r>
            <a:r>
              <a:rPr lang="es-PE" sz="1600" dirty="0" err="1" smtClean="0"/>
              <a:t>average</a:t>
            </a:r>
            <a:r>
              <a:rPr lang="es-PE" sz="1600" dirty="0" smtClean="0"/>
              <a:t> </a:t>
            </a:r>
            <a:r>
              <a:rPr lang="es-PE" sz="1600" dirty="0" err="1" smtClean="0"/>
              <a:t>budget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</a:t>
            </a:r>
            <a:r>
              <a:rPr lang="es-PE" sz="1600" dirty="0" err="1" smtClean="0"/>
              <a:t>only</a:t>
            </a:r>
            <a:r>
              <a:rPr lang="es-PE" sz="1600" dirty="0" smtClean="0"/>
              <a:t> MXN$ 504 per </a:t>
            </a:r>
            <a:r>
              <a:rPr lang="es-PE" sz="1600" dirty="0" err="1" smtClean="0"/>
              <a:t>person</a:t>
            </a:r>
            <a:r>
              <a:rPr lang="es-PE" sz="1600" dirty="0" smtClean="0"/>
              <a:t> per day</a:t>
            </a:r>
            <a:r>
              <a:rPr lang="es-PE" sz="1600" baseline="30000" dirty="0" smtClean="0"/>
              <a:t>3</a:t>
            </a:r>
            <a:r>
              <a:rPr lang="es-PE" sz="1600" dirty="0" smtClean="0"/>
              <a:t> (versus </a:t>
            </a:r>
            <a:r>
              <a:rPr lang="es-PE" sz="1600" dirty="0" smtClean="0">
                <a:solidFill>
                  <a:schemeClr val="tx1"/>
                </a:solidFill>
              </a:rPr>
              <a:t>MXN$ 3600 </a:t>
            </a:r>
            <a:r>
              <a:rPr lang="es-PE" sz="1600" dirty="0" err="1" smtClean="0"/>
              <a:t>for</a:t>
            </a:r>
            <a:r>
              <a:rPr lang="es-PE" sz="1600" dirty="0" smtClean="0"/>
              <a:t> </a:t>
            </a:r>
            <a:r>
              <a:rPr lang="es-PE" sz="1600" dirty="0" err="1" smtClean="0"/>
              <a:t>foreigners</a:t>
            </a:r>
            <a:r>
              <a:rPr lang="es-PE" sz="1600" dirty="0" smtClean="0"/>
              <a:t>) </a:t>
            </a:r>
            <a:r>
              <a:rPr lang="es-PE" sz="1600" baseline="30000" dirty="0" smtClean="0"/>
              <a:t>4</a:t>
            </a:r>
            <a:br>
              <a:rPr lang="es-PE" sz="1600" baseline="30000" dirty="0" smtClean="0"/>
            </a:br>
            <a:endParaRPr lang="es-PE" sz="1600" baseline="30000" dirty="0" smtClean="0"/>
          </a:p>
          <a:p>
            <a:pPr marL="174625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PE" sz="1600" dirty="0" smtClean="0"/>
              <a:t> </a:t>
            </a:r>
            <a:r>
              <a:rPr lang="es-PE" sz="1600" dirty="0" err="1" smtClean="0"/>
              <a:t>If</a:t>
            </a:r>
            <a:r>
              <a:rPr lang="es-PE" sz="1600" dirty="0" smtClean="0"/>
              <a:t> </a:t>
            </a:r>
            <a:r>
              <a:rPr lang="es-PE" sz="1600" dirty="0" err="1" smtClean="0"/>
              <a:t>we</a:t>
            </a:r>
            <a:r>
              <a:rPr lang="es-PE" sz="1600" dirty="0" smtClean="0"/>
              <a:t> </a:t>
            </a:r>
            <a:r>
              <a:rPr lang="es-PE" sz="1600" dirty="0" err="1" smtClean="0"/>
              <a:t>take</a:t>
            </a:r>
            <a:r>
              <a:rPr lang="es-PE" sz="1600" dirty="0" smtClean="0"/>
              <a:t> </a:t>
            </a:r>
            <a:r>
              <a:rPr lang="es-PE" sz="1600" dirty="0" err="1" smtClean="0"/>
              <a:t>an</a:t>
            </a:r>
            <a:r>
              <a:rPr lang="es-PE" sz="1600" dirty="0" smtClean="0"/>
              <a:t> </a:t>
            </a:r>
            <a:r>
              <a:rPr lang="es-PE" sz="1600" dirty="0" err="1" smtClean="0"/>
              <a:t>optimistic</a:t>
            </a:r>
            <a:r>
              <a:rPr lang="es-PE" sz="1600" dirty="0" smtClean="0"/>
              <a:t> </a:t>
            </a:r>
            <a:r>
              <a:rPr lang="es-PE" sz="1600" dirty="0" err="1" smtClean="0"/>
              <a:t>scenario</a:t>
            </a:r>
            <a:r>
              <a:rPr lang="es-PE" sz="1600" dirty="0" smtClean="0"/>
              <a:t> of a </a:t>
            </a:r>
            <a:r>
              <a:rPr lang="es-PE" sz="1600" dirty="0" err="1" smtClean="0"/>
              <a:t>foreigner</a:t>
            </a:r>
            <a:r>
              <a:rPr lang="es-PE" sz="1600" dirty="0" smtClean="0"/>
              <a:t> </a:t>
            </a:r>
            <a:r>
              <a:rPr lang="es-PE" sz="1600" dirty="0" err="1" smtClean="0"/>
              <a:t>spending</a:t>
            </a:r>
            <a:r>
              <a:rPr lang="es-PE" sz="1600" dirty="0" smtClean="0"/>
              <a:t> </a:t>
            </a:r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night</a:t>
            </a:r>
            <a:r>
              <a:rPr lang="es-PE" sz="1600" dirty="0" smtClean="0"/>
              <a:t> in P.S.C., </a:t>
            </a:r>
            <a:r>
              <a:rPr lang="es-PE" sz="1600" dirty="0" err="1" smtClean="0"/>
              <a:t>doing</a:t>
            </a:r>
            <a:r>
              <a:rPr lang="es-PE" sz="1600" dirty="0" smtClean="0"/>
              <a:t> </a:t>
            </a:r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whalewatching</a:t>
            </a:r>
            <a:r>
              <a:rPr lang="es-PE" sz="1600" dirty="0" smtClean="0"/>
              <a:t> and </a:t>
            </a:r>
            <a:r>
              <a:rPr lang="es-PE" sz="1600" dirty="0" err="1" smtClean="0"/>
              <a:t>taking</a:t>
            </a:r>
            <a:r>
              <a:rPr lang="es-PE" sz="1600" dirty="0" smtClean="0"/>
              <a:t> 2 </a:t>
            </a:r>
            <a:r>
              <a:rPr lang="es-PE" sz="1600" dirty="0" err="1" smtClean="0"/>
              <a:t>meals</a:t>
            </a:r>
            <a:r>
              <a:rPr lang="es-PE" sz="1600" dirty="0" smtClean="0"/>
              <a:t> in restaurants, </a:t>
            </a:r>
            <a:r>
              <a:rPr lang="es-PE" sz="1600" dirty="0" err="1" smtClean="0"/>
              <a:t>the</a:t>
            </a:r>
            <a:r>
              <a:rPr lang="es-PE" sz="1600" dirty="0" smtClean="0"/>
              <a:t> total </a:t>
            </a:r>
            <a:r>
              <a:rPr lang="es-PE" sz="1600" dirty="0" err="1" smtClean="0"/>
              <a:t>spending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MXN$ 3294</a:t>
            </a:r>
            <a:br>
              <a:rPr lang="es-PE" sz="1600" dirty="0" smtClean="0"/>
            </a:br>
            <a:endParaRPr lang="es-PE" sz="1600" dirty="0" smtClean="0"/>
          </a:p>
          <a:p>
            <a:pPr marL="174625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PE" sz="1600" dirty="0" smtClean="0"/>
              <a:t> In Los Cabos, </a:t>
            </a:r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average</a:t>
            </a:r>
            <a:r>
              <a:rPr lang="es-PE" sz="1600" dirty="0" smtClean="0"/>
              <a:t> </a:t>
            </a:r>
            <a:r>
              <a:rPr lang="es-PE" sz="1600" dirty="0" err="1" smtClean="0"/>
              <a:t>spending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MXN$11 880</a:t>
            </a:r>
            <a:r>
              <a:rPr lang="es-PE" sz="1600" baseline="30000" dirty="0" smtClean="0"/>
              <a:t>5</a:t>
            </a:r>
            <a:r>
              <a:rPr lang="es-PE" sz="1600" dirty="0" smtClean="0"/>
              <a:t>. </a:t>
            </a:r>
            <a:r>
              <a:rPr lang="es-PE" sz="1600" dirty="0" err="1" smtClean="0"/>
              <a:t>This</a:t>
            </a:r>
            <a:r>
              <a:rPr lang="es-PE" sz="1600" dirty="0" smtClean="0"/>
              <a:t> can </a:t>
            </a:r>
            <a:r>
              <a:rPr lang="es-PE" sz="1600" dirty="0" err="1" smtClean="0"/>
              <a:t>be</a:t>
            </a:r>
            <a:r>
              <a:rPr lang="es-PE" sz="1600" dirty="0" smtClean="0"/>
              <a:t> </a:t>
            </a:r>
            <a:r>
              <a:rPr lang="es-PE" sz="1600" dirty="0" err="1" smtClean="0"/>
              <a:t>justified</a:t>
            </a:r>
            <a:r>
              <a:rPr lang="es-PE" sz="1600" dirty="0" smtClean="0"/>
              <a:t> </a:t>
            </a:r>
            <a:r>
              <a:rPr lang="es-PE" sz="1600" dirty="0" err="1" smtClean="0"/>
              <a:t>because</a:t>
            </a:r>
            <a:r>
              <a:rPr lang="es-PE" sz="1600" dirty="0" smtClean="0"/>
              <a:t> </a:t>
            </a:r>
            <a:r>
              <a:rPr lang="es-PE" sz="1600" dirty="0" err="1" smtClean="0"/>
              <a:t>visitors</a:t>
            </a:r>
            <a:r>
              <a:rPr lang="es-PE" sz="1600" dirty="0" smtClean="0"/>
              <a:t> </a:t>
            </a:r>
            <a:r>
              <a:rPr lang="es-PE" sz="1600" dirty="0" err="1" smtClean="0"/>
              <a:t>stay</a:t>
            </a:r>
            <a:r>
              <a:rPr lang="es-PE" sz="1600" dirty="0" smtClean="0"/>
              <a:t> in </a:t>
            </a:r>
            <a:r>
              <a:rPr lang="es-PE" sz="1600" dirty="0" err="1" smtClean="0"/>
              <a:t>average</a:t>
            </a:r>
            <a:r>
              <a:rPr lang="es-PE" sz="1600" dirty="0" smtClean="0"/>
              <a:t> 5 </a:t>
            </a:r>
            <a:r>
              <a:rPr lang="es-PE" sz="1600" dirty="0" err="1" smtClean="0"/>
              <a:t>days</a:t>
            </a:r>
            <a:r>
              <a:rPr lang="es-PE" sz="1600" dirty="0" smtClean="0"/>
              <a:t> and </a:t>
            </a:r>
            <a:r>
              <a:rPr lang="es-PE" sz="1600" dirty="0" err="1" smtClean="0"/>
              <a:t>that</a:t>
            </a:r>
            <a:r>
              <a:rPr lang="es-PE" sz="1600" dirty="0" smtClean="0"/>
              <a:t> </a:t>
            </a:r>
            <a:r>
              <a:rPr lang="es-PE" sz="1600" dirty="0" err="1" smtClean="0"/>
              <a:t>they</a:t>
            </a:r>
            <a:r>
              <a:rPr lang="es-PE" sz="1600" dirty="0" smtClean="0"/>
              <a:t> are </a:t>
            </a:r>
            <a:r>
              <a:rPr lang="es-PE" sz="1600" dirty="0" err="1" smtClean="0"/>
              <a:t>ready</a:t>
            </a:r>
            <a:r>
              <a:rPr lang="es-PE" sz="1600" dirty="0" smtClean="0"/>
              <a:t> </a:t>
            </a:r>
            <a:r>
              <a:rPr lang="es-PE" sz="1600" dirty="0" err="1" smtClean="0"/>
              <a:t>to</a:t>
            </a:r>
            <a:r>
              <a:rPr lang="es-PE" sz="1600" dirty="0" smtClean="0"/>
              <a:t> </a:t>
            </a:r>
            <a:r>
              <a:rPr lang="es-PE" sz="1600" dirty="0" err="1" smtClean="0"/>
              <a:t>spend</a:t>
            </a:r>
            <a:r>
              <a:rPr lang="es-PE" sz="1600" dirty="0" smtClean="0"/>
              <a:t> more in </a:t>
            </a:r>
            <a:r>
              <a:rPr lang="es-PE" sz="1600" dirty="0" err="1" smtClean="0"/>
              <a:t>everything</a:t>
            </a:r>
            <a:r>
              <a:rPr lang="es-PE" sz="1600" dirty="0" smtClean="0"/>
              <a:t>: hotel, restaurants, tours… </a:t>
            </a:r>
            <a:r>
              <a:rPr lang="es-PE" sz="1600" dirty="0" smtClean="0">
                <a:solidFill>
                  <a:schemeClr val="tx1"/>
                </a:solidFill>
              </a:rPr>
              <a:t> </a:t>
            </a:r>
            <a:r>
              <a:rPr lang="es-PE" sz="1600" b="1" dirty="0" smtClean="0">
                <a:solidFill>
                  <a:srgbClr val="FF0000"/>
                </a:solidFill>
              </a:rPr>
              <a:t> </a:t>
            </a:r>
            <a:r>
              <a:rPr lang="es-PE" sz="1600" dirty="0" smtClean="0"/>
              <a:t> </a:t>
            </a:r>
          </a:p>
          <a:p>
            <a:pPr marL="174625" indent="0">
              <a:spcAft>
                <a:spcPts val="600"/>
              </a:spcAft>
              <a:buNone/>
            </a:pPr>
            <a:endParaRPr lang="es-PE" sz="1600" b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s-PE" sz="16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P.S.C. </a:t>
            </a:r>
            <a:r>
              <a:rPr lang="fr-FR" sz="2800" dirty="0" err="1" smtClean="0"/>
              <a:t>visitors</a:t>
            </a:r>
            <a:r>
              <a:rPr lang="fr-FR" sz="2800" dirty="0" smtClean="0"/>
              <a:t>’ are not </a:t>
            </a:r>
            <a:r>
              <a:rPr lang="fr-FR" sz="2800" dirty="0" err="1" smtClean="0"/>
              <a:t>spending</a:t>
            </a:r>
            <a:r>
              <a:rPr lang="fr-FR" sz="2800" dirty="0" smtClean="0"/>
              <a:t> </a:t>
            </a:r>
            <a:r>
              <a:rPr lang="fr-FR" sz="2800" dirty="0" err="1" smtClean="0"/>
              <a:t>either</a:t>
            </a:r>
            <a:r>
              <a:rPr lang="fr-FR" sz="2800" dirty="0" smtClean="0"/>
              <a:t> time or money in </a:t>
            </a:r>
            <a:r>
              <a:rPr lang="fr-FR" sz="2800" dirty="0" err="1" smtClean="0"/>
              <a:t>town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15278"/>
              </p:ext>
            </p:extLst>
          </p:nvPr>
        </p:nvGraphicFramePr>
        <p:xfrm>
          <a:off x="479376" y="1916832"/>
          <a:ext cx="4032448" cy="2804160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2016224"/>
                <a:gridCol w="20162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alibri" pitchFamily="34" charset="0"/>
                        </a:rPr>
                        <a:t>Best case scenario of the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expenses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of a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visitor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in P.S.C. (pesos)</a:t>
                      </a:r>
                      <a:r>
                        <a:rPr lang="fr-FR" sz="1600" b="1" baseline="30000" dirty="0" smtClean="0">
                          <a:latin typeface="Calibri" pitchFamily="34" charset="0"/>
                        </a:rPr>
                        <a:t> 1</a:t>
                      </a:r>
                      <a:endParaRPr lang="fr-FR" sz="1600" b="1" baseline="30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itchFamily="34" charset="0"/>
                        </a:rPr>
                        <a:t>Whale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Calibri" pitchFamily="34" charset="0"/>
                        </a:rPr>
                        <a:t>watching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Calibri" pitchFamily="34" charset="0"/>
                        </a:rPr>
                        <a:t>$900</a:t>
                      </a:r>
                      <a:endParaRPr lang="fr-F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Breakfast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Calibri" pitchFamily="34" charset="0"/>
                        </a:rPr>
                        <a:t>$110</a:t>
                      </a:r>
                      <a:endParaRPr lang="fr-F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itchFamily="34" charset="0"/>
                        </a:rPr>
                        <a:t>Dinner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 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Calibri" pitchFamily="34" charset="0"/>
                        </a:rPr>
                        <a:t>$270</a:t>
                      </a:r>
                      <a:endParaRPr lang="fr-FR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itchFamily="34" charset="0"/>
                        </a:rPr>
                        <a:t>Hotel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Calibri" pitchFamily="34" charset="0"/>
                        </a:rPr>
                        <a:t>$900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itchFamily="34" charset="0"/>
                        </a:rPr>
                        <a:t>Length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 of </a:t>
                      </a:r>
                      <a:r>
                        <a:rPr lang="fr-FR" sz="1600" dirty="0" err="1" smtClean="0">
                          <a:latin typeface="Calibri" pitchFamily="34" charset="0"/>
                        </a:rPr>
                        <a:t>stay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1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Calibri" pitchFamily="34" charset="0"/>
                        </a:rPr>
                        <a:t>Total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for 1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day</a:t>
                      </a:r>
                      <a:endParaRPr lang="fr-FR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dirty="0" smtClean="0">
                          <a:latin typeface="Calibri" pitchFamily="34" charset="0"/>
                        </a:rPr>
                        <a:t>$3294</a:t>
                      </a:r>
                      <a:endParaRPr lang="fr-FR" sz="16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1704728" y="4941168"/>
            <a:ext cx="10153128" cy="11991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The levers to increase the value of tourism in PSC is to increase the value of the tours (pricing, quality service) and to ensure that tourists stay longer </a:t>
            </a:r>
            <a:r>
              <a:rPr lang="en-US" sz="1600" b="1" dirty="0" smtClean="0">
                <a:latin typeface="Calibri" pitchFamily="34" charset="0"/>
              </a:rPr>
              <a:t>and spend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itchFamily="34" charset="0"/>
              </a:rPr>
              <a:t>There </a:t>
            </a:r>
            <a:r>
              <a:rPr lang="fr-FR" sz="1600" b="1" dirty="0" err="1" smtClean="0">
                <a:latin typeface="Calibri" pitchFamily="34" charset="0"/>
              </a:rPr>
              <a:t>is</a:t>
            </a:r>
            <a:r>
              <a:rPr lang="fr-FR" sz="1600" b="1" dirty="0" smtClean="0">
                <a:latin typeface="Calibri" pitchFamily="34" charset="0"/>
              </a:rPr>
              <a:t> a key </a:t>
            </a:r>
            <a:r>
              <a:rPr lang="fr-FR" sz="1600" b="1" dirty="0" err="1" smtClean="0">
                <a:latin typeface="Calibri" pitchFamily="34" charset="0"/>
              </a:rPr>
              <a:t>need</a:t>
            </a:r>
            <a:r>
              <a:rPr lang="fr-FR" sz="1600" b="1" dirty="0" smtClean="0">
                <a:latin typeface="Calibri" pitchFamily="34" charset="0"/>
              </a:rPr>
              <a:t> to </a:t>
            </a:r>
            <a:r>
              <a:rPr lang="fr-FR" sz="1600" b="1" dirty="0" err="1" smtClean="0">
                <a:latin typeface="Calibri" pitchFamily="34" charset="0"/>
              </a:rPr>
              <a:t>diversify</a:t>
            </a:r>
            <a:r>
              <a:rPr lang="fr-FR" sz="1600" b="1" dirty="0" smtClean="0">
                <a:latin typeface="Calibri" pitchFamily="34" charset="0"/>
              </a:rPr>
              <a:t> the </a:t>
            </a:r>
            <a:r>
              <a:rPr lang="fr-FR" sz="1600" b="1" dirty="0" err="1" smtClean="0">
                <a:latin typeface="Calibri" pitchFamily="34" charset="0"/>
              </a:rPr>
              <a:t>activities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proposed</a:t>
            </a:r>
            <a:r>
              <a:rPr lang="fr-FR" sz="1600" b="1" dirty="0" smtClean="0">
                <a:latin typeface="Calibri" pitchFamily="34" charset="0"/>
              </a:rPr>
              <a:t> in </a:t>
            </a:r>
            <a:r>
              <a:rPr lang="fr-FR" sz="1600" b="1" dirty="0" err="1" smtClean="0">
                <a:latin typeface="Calibri" pitchFamily="34" charset="0"/>
              </a:rPr>
              <a:t>Puerto</a:t>
            </a:r>
            <a:r>
              <a:rPr lang="fr-FR" sz="1600" b="1" dirty="0" smtClean="0">
                <a:latin typeface="Calibri" pitchFamily="34" charset="0"/>
              </a:rPr>
              <a:t> San Carlos to </a:t>
            </a:r>
            <a:r>
              <a:rPr lang="fr-FR" sz="1600" b="1" dirty="0" err="1" smtClean="0">
                <a:latin typeface="Calibri" pitchFamily="34" charset="0"/>
              </a:rPr>
              <a:t>increase</a:t>
            </a:r>
            <a:r>
              <a:rPr lang="fr-FR" sz="1600" b="1" dirty="0" smtClean="0">
                <a:latin typeface="Calibri" pitchFamily="34" charset="0"/>
              </a:rPr>
              <a:t> the </a:t>
            </a:r>
            <a:r>
              <a:rPr lang="fr-FR" sz="1600" b="1" dirty="0" err="1" smtClean="0">
                <a:latin typeface="Calibri" pitchFamily="34" charset="0"/>
              </a:rPr>
              <a:t>amount</a:t>
            </a:r>
            <a:r>
              <a:rPr lang="fr-FR" sz="1600" b="1" dirty="0" smtClean="0">
                <a:latin typeface="Calibri" pitchFamily="34" charset="0"/>
              </a:rPr>
              <a:t> of revenues </a:t>
            </a:r>
            <a:r>
              <a:rPr lang="fr-FR" sz="1600" b="1" dirty="0" err="1" smtClean="0">
                <a:latin typeface="Calibri" pitchFamily="34" charset="0"/>
              </a:rPr>
              <a:t>generated</a:t>
            </a:r>
            <a:r>
              <a:rPr lang="fr-FR" sz="1600" b="1" dirty="0" smtClean="0">
                <a:latin typeface="Calibri" pitchFamily="34" charset="0"/>
              </a:rPr>
              <a:t> by </a:t>
            </a:r>
            <a:r>
              <a:rPr lang="fr-FR" sz="1600" b="1" dirty="0" err="1" smtClean="0">
                <a:latin typeface="Calibri" pitchFamily="34" charset="0"/>
              </a:rPr>
              <a:t>tourism</a:t>
            </a:r>
            <a:r>
              <a:rPr lang="fr-FR" sz="1600" b="1" dirty="0" smtClean="0">
                <a:latin typeface="Calibri" pitchFamily="34" charset="0"/>
              </a:rPr>
              <a:t>.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12" name="Picture 2" descr="https://pixabay.com/static/uploads/photo/2012/04/01/18/56/attention-2403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88640"/>
            <a:ext cx="832906" cy="7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416480" y="9807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Non-official figures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517476" y="5288719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234497"/>
            <a:ext cx="11353800" cy="1003173"/>
          </a:xfrm>
        </p:spPr>
        <p:txBody>
          <a:bodyPr/>
          <a:lstStyle/>
          <a:p>
            <a:r>
              <a:rPr lang="fr-FR" sz="2800" dirty="0" err="1" smtClean="0"/>
              <a:t>Why</a:t>
            </a:r>
            <a:r>
              <a:rPr lang="fr-FR" sz="2800" dirty="0" smtClean="0"/>
              <a:t> PSC </a:t>
            </a:r>
            <a:r>
              <a:rPr lang="fr-FR" sz="2800" dirty="0" err="1" smtClean="0"/>
              <a:t>should</a:t>
            </a:r>
            <a:r>
              <a:rPr lang="fr-FR" sz="2800" dirty="0" smtClean="0"/>
              <a:t> not </a:t>
            </a:r>
            <a:r>
              <a:rPr lang="fr-FR" sz="2800" dirty="0" err="1" smtClean="0"/>
              <a:t>try</a:t>
            </a:r>
            <a:r>
              <a:rPr lang="fr-FR" sz="2800" dirty="0" smtClean="0"/>
              <a:t> to </a:t>
            </a:r>
            <a:r>
              <a:rPr lang="fr-FR" sz="2800" dirty="0" err="1" smtClean="0"/>
              <a:t>compete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Puerto</a:t>
            </a:r>
            <a:r>
              <a:rPr lang="fr-FR" sz="2800" dirty="0" smtClean="0"/>
              <a:t> Lopez Mateos?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26440"/>
              </p:ext>
            </p:extLst>
          </p:nvPr>
        </p:nvGraphicFramePr>
        <p:xfrm>
          <a:off x="407368" y="1670512"/>
          <a:ext cx="6696744" cy="3414672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2866907"/>
                <a:gridCol w="1925861"/>
                <a:gridCol w="1903976"/>
              </a:tblGrid>
              <a:tr h="416700">
                <a:tc>
                  <a:txBody>
                    <a:bodyPr/>
                    <a:lstStyle/>
                    <a:p>
                      <a:endParaRPr lang="fr-FR" sz="16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Calibri" pitchFamily="34" charset="0"/>
                        </a:rPr>
                        <a:t>Puerto</a:t>
                      </a:r>
                      <a:r>
                        <a:rPr lang="fr-FR" sz="1600" b="1" dirty="0" smtClean="0">
                          <a:latin typeface="Calibri" pitchFamily="34" charset="0"/>
                        </a:rPr>
                        <a:t> Lopez Mateos </a:t>
                      </a:r>
                      <a:endParaRPr lang="fr-FR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Calibri" pitchFamily="34" charset="0"/>
                        </a:rPr>
                        <a:t>Puerto</a:t>
                      </a:r>
                      <a:r>
                        <a:rPr lang="fr-FR" sz="1600" b="1" dirty="0" smtClean="0">
                          <a:latin typeface="Calibri" pitchFamily="34" charset="0"/>
                        </a:rPr>
                        <a:t> San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Carlos</a:t>
                      </a:r>
                      <a:endParaRPr lang="fr-FR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610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Population in 2010</a:t>
                      </a:r>
                      <a:r>
                        <a:rPr lang="fr-FR" sz="1600" b="0" i="0" u="none" strike="noStrike" cap="none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cap="non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2 212</a:t>
                      </a:r>
                      <a:endParaRPr lang="fr-FR" sz="1600" baseline="30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5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538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5887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Nb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of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visitors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in 2013</a:t>
                      </a:r>
                      <a:r>
                        <a:rPr lang="fr-FR" sz="1600" b="0" i="0" u="none" strike="noStrike" cap="none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9 577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5 990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559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Nb of </a:t>
                      </a:r>
                      <a:r>
                        <a:rPr lang="fr-FR" sz="1600" dirty="0" err="1" smtClean="0">
                          <a:latin typeface="Calibri" pitchFamily="34" charset="0"/>
                        </a:rPr>
                        <a:t>whales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 in 2013</a:t>
                      </a:r>
                      <a:r>
                        <a:rPr lang="fr-FR" sz="1600" b="0" i="0" u="none" strike="noStrike" cap="none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402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240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3610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Nb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of restaurants in 2014</a:t>
                      </a:r>
                      <a:r>
                        <a:rPr lang="fr-FR" sz="1600" b="0" i="0" u="none" strike="noStrike" cap="none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8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6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9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Nb of </a:t>
                      </a:r>
                      <a:r>
                        <a:rPr lang="fr-FR" sz="1600" dirty="0" err="1" smtClean="0">
                          <a:latin typeface="Calibri" pitchFamily="34" charset="0"/>
                        </a:rPr>
                        <a:t>hotels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  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in 2014</a:t>
                      </a:r>
                      <a:r>
                        <a:rPr lang="fr-FR" sz="1600" b="0" i="0" u="none" strike="noStrike" cap="none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3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itchFamily="34" charset="0"/>
                        </a:rPr>
                        <a:t>7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58606">
                <a:tc>
                  <a:txBody>
                    <a:bodyPr/>
                    <a:lstStyle/>
                    <a:p>
                      <a:r>
                        <a:rPr lang="fr-FR" sz="1600" b="1" baseline="0" dirty="0" smtClean="0">
                          <a:latin typeface="Calibri" pitchFamily="34" charset="0"/>
                        </a:rPr>
                        <a:t>Population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benefiting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from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tourism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b="1" i="0" u="none" strike="noStrike" cap="none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endParaRPr lang="fr-FR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Calibri" pitchFamily="34" charset="0"/>
                        </a:rPr>
                        <a:t>NC</a:t>
                      </a:r>
                      <a:endParaRPr lang="fr-FR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Calibri" pitchFamily="34" charset="0"/>
                        </a:rPr>
                        <a:t>30 </a:t>
                      </a:r>
                      <a:r>
                        <a:rPr lang="fr-FR" sz="1600" b="1" dirty="0" err="1" smtClean="0">
                          <a:latin typeface="Calibri" pitchFamily="34" charset="0"/>
                        </a:rPr>
                        <a:t>families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a few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weeks</a:t>
                      </a:r>
                      <a:r>
                        <a:rPr lang="fr-FR" sz="1600" b="1" baseline="0" dirty="0" smtClean="0">
                          <a:latin typeface="Calibri" pitchFamily="34" charset="0"/>
                        </a:rPr>
                        <a:t> per </a:t>
                      </a:r>
                      <a:r>
                        <a:rPr lang="fr-FR" sz="1600" b="1" baseline="0" dirty="0" err="1" smtClean="0">
                          <a:latin typeface="Calibri" pitchFamily="34" charset="0"/>
                        </a:rPr>
                        <a:t>year</a:t>
                      </a:r>
                      <a:endParaRPr lang="fr-FR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320136" y="1700808"/>
            <a:ext cx="4701882" cy="34163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latin typeface="Calibri" pitchFamily="34" charset="0"/>
              </a:rPr>
              <a:t>Puerto</a:t>
            </a:r>
            <a:r>
              <a:rPr lang="fr-FR" sz="1800" b="1" dirty="0" smtClean="0">
                <a:latin typeface="Calibri" pitchFamily="34" charset="0"/>
              </a:rPr>
              <a:t> Lopez Mateos </a:t>
            </a:r>
            <a:r>
              <a:rPr lang="fr-FR" sz="1800" b="1" dirty="0" err="1" smtClean="0">
                <a:latin typeface="Calibri" pitchFamily="34" charset="0"/>
              </a:rPr>
              <a:t>benefits</a:t>
            </a:r>
            <a:r>
              <a:rPr lang="fr-FR" sz="1800" b="1" dirty="0" smtClean="0">
                <a:latin typeface="Calibri" pitchFamily="34" charset="0"/>
              </a:rPr>
              <a:t> </a:t>
            </a:r>
            <a:r>
              <a:rPr lang="fr-FR" sz="1800" b="1" dirty="0" err="1" smtClean="0">
                <a:latin typeface="Calibri" pitchFamily="34" charset="0"/>
              </a:rPr>
              <a:t>from</a:t>
            </a:r>
            <a:r>
              <a:rPr lang="fr-FR" sz="1800" b="1" dirty="0" smtClean="0">
                <a:latin typeface="Calibri" pitchFamily="34" charset="0"/>
              </a:rPr>
              <a:t> structural </a:t>
            </a:r>
            <a:r>
              <a:rPr lang="fr-FR" sz="1800" b="1" dirty="0" err="1" smtClean="0">
                <a:latin typeface="Calibri" pitchFamily="34" charset="0"/>
              </a:rPr>
              <a:t>advantages</a:t>
            </a:r>
            <a:r>
              <a:rPr lang="fr-FR" sz="1800" b="1" dirty="0" smtClean="0">
                <a:latin typeface="Calibri" pitchFamily="34" charset="0"/>
              </a:rPr>
              <a:t> </a:t>
            </a:r>
            <a:r>
              <a:rPr lang="fr-FR" sz="1800" b="1" dirty="0" err="1" smtClean="0">
                <a:latin typeface="Calibri" pitchFamily="34" charset="0"/>
              </a:rPr>
              <a:t>compared</a:t>
            </a:r>
            <a:r>
              <a:rPr lang="fr-FR" sz="1800" b="1" dirty="0" smtClean="0">
                <a:latin typeface="Calibri" pitchFamily="34" charset="0"/>
              </a:rPr>
              <a:t> to PSC: </a:t>
            </a:r>
          </a:p>
          <a:p>
            <a:endParaRPr lang="fr-FR" sz="18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1800" dirty="0" smtClean="0">
                <a:latin typeface="Calibri" pitchFamily="34" charset="0"/>
              </a:rPr>
              <a:t> more </a:t>
            </a:r>
            <a:r>
              <a:rPr lang="fr-FR" sz="1800" dirty="0" err="1" smtClean="0">
                <a:latin typeface="Calibri" pitchFamily="34" charset="0"/>
              </a:rPr>
              <a:t>whales</a:t>
            </a:r>
            <a:r>
              <a:rPr lang="fr-FR" sz="1800" dirty="0" smtClean="0">
                <a:latin typeface="Calibri" pitchFamily="34" charset="0"/>
              </a:rPr>
              <a:t> and </a:t>
            </a:r>
            <a:r>
              <a:rPr lang="fr-FR" sz="1800" dirty="0" err="1" smtClean="0">
                <a:latin typeface="Calibri" pitchFamily="34" charset="0"/>
              </a:rPr>
              <a:t>they</a:t>
            </a:r>
            <a:r>
              <a:rPr lang="fr-FR" sz="1800" dirty="0" smtClean="0">
                <a:latin typeface="Calibri" pitchFamily="34" charset="0"/>
              </a:rPr>
              <a:t> are </a:t>
            </a:r>
            <a:r>
              <a:rPr lang="fr-FR" sz="1800" dirty="0" err="1" smtClean="0">
                <a:latin typeface="Calibri" pitchFamily="34" charset="0"/>
              </a:rPr>
              <a:t>closer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from</a:t>
            </a:r>
            <a:r>
              <a:rPr lang="fr-FR" sz="1800" dirty="0" smtClean="0">
                <a:latin typeface="Calibri" pitchFamily="34" charset="0"/>
              </a:rPr>
              <a:t> the shore (</a:t>
            </a:r>
            <a:r>
              <a:rPr lang="fr-FR" sz="1800" dirty="0" err="1" smtClean="0">
                <a:latin typeface="Calibri" pitchFamily="34" charset="0"/>
              </a:rPr>
              <a:t>meaning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less</a:t>
            </a:r>
            <a:r>
              <a:rPr lang="fr-FR" sz="1800" dirty="0" smtClean="0">
                <a:latin typeface="Calibri" pitchFamily="34" charset="0"/>
              </a:rPr>
              <a:t> time, </a:t>
            </a:r>
            <a:r>
              <a:rPr lang="fr-FR" sz="1800" dirty="0" err="1" smtClean="0">
                <a:latin typeface="Calibri" pitchFamily="34" charset="0"/>
              </a:rPr>
              <a:t>less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expenses</a:t>
            </a:r>
            <a:r>
              <a:rPr lang="fr-FR" sz="1800" dirty="0" smtClean="0">
                <a:latin typeface="Calibri" pitchFamily="34" charset="0"/>
              </a:rPr>
              <a:t> to </a:t>
            </a:r>
            <a:r>
              <a:rPr lang="fr-FR" sz="1800" dirty="0" err="1" smtClean="0">
                <a:latin typeface="Calibri" pitchFamily="34" charset="0"/>
              </a:rPr>
              <a:t>watch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them</a:t>
            </a:r>
            <a:r>
              <a:rPr lang="fr-FR" sz="1800" dirty="0" smtClean="0">
                <a:latin typeface="Calibri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fr-FR" sz="18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1800" dirty="0" smtClean="0">
                <a:latin typeface="Calibri" pitchFamily="34" charset="0"/>
              </a:rPr>
              <a:t> more </a:t>
            </a:r>
            <a:r>
              <a:rPr lang="fr-FR" sz="1800" dirty="0" err="1" smtClean="0">
                <a:latin typeface="Calibri" pitchFamily="34" charset="0"/>
              </a:rPr>
              <a:t>committed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community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because</a:t>
            </a:r>
            <a:r>
              <a:rPr lang="fr-FR" sz="1800" dirty="0" smtClean="0">
                <a:latin typeface="Calibri" pitchFamily="34" charset="0"/>
              </a:rPr>
              <a:t> no </a:t>
            </a:r>
            <a:r>
              <a:rPr lang="fr-FR" sz="1800" dirty="0" err="1" smtClean="0">
                <a:latin typeface="Calibri" pitchFamily="34" charset="0"/>
              </a:rPr>
              <a:t>economic</a:t>
            </a:r>
            <a:r>
              <a:rPr lang="fr-FR" sz="1800" dirty="0" smtClean="0">
                <a:latin typeface="Calibri" pitchFamily="34" charset="0"/>
              </a:rPr>
              <a:t> alternative, </a:t>
            </a:r>
            <a:r>
              <a:rPr lang="fr-FR" sz="1800" dirty="0" err="1" smtClean="0">
                <a:latin typeface="Calibri" pitchFamily="34" charset="0"/>
              </a:rPr>
              <a:t>smaller</a:t>
            </a:r>
            <a:r>
              <a:rPr lang="fr-FR" sz="1800" dirty="0" smtClean="0">
                <a:latin typeface="Calibri" pitchFamily="34" charset="0"/>
              </a:rPr>
              <a:t> population and </a:t>
            </a:r>
            <a:r>
              <a:rPr lang="fr-FR" sz="1800" dirty="0" err="1" smtClean="0">
                <a:latin typeface="Calibri" pitchFamily="34" charset="0"/>
              </a:rPr>
              <a:t>greater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sense</a:t>
            </a:r>
            <a:r>
              <a:rPr lang="fr-FR" sz="1800" dirty="0" smtClean="0">
                <a:latin typeface="Calibri" pitchFamily="34" charset="0"/>
              </a:rPr>
              <a:t> of </a:t>
            </a:r>
            <a:r>
              <a:rPr lang="fr-FR" sz="1800" dirty="0" err="1" smtClean="0">
                <a:latin typeface="Calibri" pitchFamily="34" charset="0"/>
              </a:rPr>
              <a:t>community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leading</a:t>
            </a:r>
            <a:r>
              <a:rPr lang="fr-FR" sz="1800" dirty="0" smtClean="0">
                <a:latin typeface="Calibri" pitchFamily="34" charset="0"/>
              </a:rPr>
              <a:t> to </a:t>
            </a:r>
            <a:r>
              <a:rPr lang="fr-FR" sz="1800" dirty="0" err="1" smtClean="0">
                <a:latin typeface="Calibri" pitchFamily="34" charset="0"/>
              </a:rPr>
              <a:t>better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organization</a:t>
            </a:r>
            <a:r>
              <a:rPr lang="fr-FR" sz="1800" dirty="0" smtClean="0">
                <a:latin typeface="Calibri" pitchFamily="34" charset="0"/>
              </a:rPr>
              <a:t> and </a:t>
            </a:r>
            <a:r>
              <a:rPr lang="fr-FR" sz="1800" dirty="0" err="1" smtClean="0">
                <a:latin typeface="Calibri" pitchFamily="34" charset="0"/>
              </a:rPr>
              <a:t>greater</a:t>
            </a:r>
            <a:r>
              <a:rPr lang="fr-FR" sz="1800" dirty="0" smtClean="0">
                <a:latin typeface="Calibri" pitchFamily="34" charset="0"/>
              </a:rPr>
              <a:t> </a:t>
            </a:r>
            <a:r>
              <a:rPr lang="fr-FR" sz="1800" dirty="0" err="1" smtClean="0">
                <a:latin typeface="Calibri" pitchFamily="34" charset="0"/>
              </a:rPr>
              <a:t>mobilization</a:t>
            </a:r>
            <a:r>
              <a:rPr lang="fr-FR" sz="1800" dirty="0" smtClean="0">
                <a:latin typeface="Calibri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endParaRPr lang="fr-FR" sz="1800" dirty="0" smtClean="0">
              <a:latin typeface="Calibri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60712" y="5284879"/>
            <a:ext cx="10153128" cy="9356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sz="1800" b="1" dirty="0">
                <a:latin typeface="Calibri" pitchFamily="34" charset="0"/>
              </a:rPr>
              <a:t> P.S.C. </a:t>
            </a:r>
            <a:r>
              <a:rPr lang="fr-FR" sz="1800" b="1" dirty="0" err="1">
                <a:latin typeface="Calibri" pitchFamily="34" charset="0"/>
              </a:rPr>
              <a:t>can’t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err="1">
                <a:latin typeface="Calibri" pitchFamily="34" charset="0"/>
              </a:rPr>
              <a:t>compete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err="1">
                <a:latin typeface="Calibri" pitchFamily="34" charset="0"/>
              </a:rPr>
              <a:t>with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smtClean="0">
                <a:latin typeface="Calibri" pitchFamily="34" charset="0"/>
              </a:rPr>
              <a:t>P.L.M</a:t>
            </a:r>
            <a:r>
              <a:rPr lang="fr-FR" sz="1800" b="1" dirty="0">
                <a:latin typeface="Calibri" pitchFamily="34" charset="0"/>
              </a:rPr>
              <a:t>. on « </a:t>
            </a:r>
            <a:r>
              <a:rPr lang="fr-FR" sz="1800" b="1" dirty="0" err="1">
                <a:latin typeface="Calibri" pitchFamily="34" charset="0"/>
              </a:rPr>
              <a:t>whale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err="1">
                <a:latin typeface="Calibri" pitchFamily="34" charset="0"/>
              </a:rPr>
              <a:t>watching</a:t>
            </a:r>
            <a:r>
              <a:rPr lang="fr-FR" sz="1800" b="1" dirty="0">
                <a:latin typeface="Calibri" pitchFamily="34" charset="0"/>
              </a:rPr>
              <a:t> » </a:t>
            </a:r>
            <a:r>
              <a:rPr lang="fr-FR" sz="1800" b="1" dirty="0" err="1">
                <a:latin typeface="Calibri" pitchFamily="34" charset="0"/>
              </a:rPr>
              <a:t>so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err="1">
                <a:latin typeface="Calibri" pitchFamily="34" charset="0"/>
              </a:rPr>
              <a:t>it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err="1">
                <a:latin typeface="Calibri" pitchFamily="34" charset="0"/>
              </a:rPr>
              <a:t>needs</a:t>
            </a:r>
            <a:r>
              <a:rPr lang="fr-FR" sz="1800" b="1" dirty="0">
                <a:latin typeface="Calibri" pitchFamily="34" charset="0"/>
              </a:rPr>
              <a:t> to </a:t>
            </a:r>
            <a:r>
              <a:rPr lang="fr-FR" sz="1800" b="1" dirty="0" err="1">
                <a:latin typeface="Calibri" pitchFamily="34" charset="0"/>
              </a:rPr>
              <a:t>offer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err="1">
                <a:latin typeface="Calibri" pitchFamily="34" charset="0"/>
              </a:rPr>
              <a:t>something</a:t>
            </a:r>
            <a:r>
              <a:rPr lang="fr-FR" sz="1800" b="1" dirty="0">
                <a:latin typeface="Calibri" pitchFamily="34" charset="0"/>
              </a:rPr>
              <a:t> </a:t>
            </a:r>
            <a:r>
              <a:rPr lang="fr-FR" sz="1800" b="1" dirty="0" err="1" smtClean="0">
                <a:latin typeface="Calibri" pitchFamily="34" charset="0"/>
              </a:rPr>
              <a:t>different</a:t>
            </a:r>
            <a:r>
              <a:rPr lang="fr-FR" sz="1800" b="1" dirty="0" smtClean="0">
                <a:latin typeface="Calibri" pitchFamily="34" charset="0"/>
              </a:rPr>
              <a:t>, </a:t>
            </a:r>
            <a:r>
              <a:rPr lang="fr-FR" sz="1800" b="1" dirty="0" err="1">
                <a:latin typeface="Calibri" pitchFamily="34" charset="0"/>
              </a:rPr>
              <a:t>positioning</a:t>
            </a:r>
            <a:r>
              <a:rPr lang="fr-FR" sz="1800" b="1" dirty="0">
                <a:latin typeface="Calibri" pitchFamily="34" charset="0"/>
              </a:rPr>
              <a:t> more the </a:t>
            </a:r>
            <a:r>
              <a:rPr lang="fr-FR" sz="1800" b="1" dirty="0" err="1">
                <a:latin typeface="Calibri" pitchFamily="34" charset="0"/>
              </a:rPr>
              <a:t>bay</a:t>
            </a:r>
            <a:r>
              <a:rPr lang="fr-FR" sz="1800" b="1" dirty="0">
                <a:latin typeface="Calibri" pitchFamily="34" charset="0"/>
              </a:rPr>
              <a:t> as a </a:t>
            </a:r>
            <a:r>
              <a:rPr lang="fr-FR" sz="1800" b="1" dirty="0" err="1">
                <a:latin typeface="Calibri" pitchFamily="34" charset="0"/>
              </a:rPr>
              <a:t>whole</a:t>
            </a:r>
            <a:r>
              <a:rPr lang="fr-FR" sz="1800" b="1" dirty="0">
                <a:latin typeface="Calibri" pitchFamily="34" charset="0"/>
              </a:rPr>
              <a:t> (</a:t>
            </a:r>
            <a:r>
              <a:rPr lang="fr-FR" sz="1800" b="1" dirty="0" err="1">
                <a:latin typeface="Calibri" pitchFamily="34" charset="0"/>
              </a:rPr>
              <a:t>birds</a:t>
            </a:r>
            <a:r>
              <a:rPr lang="fr-FR" sz="1800" b="1" dirty="0">
                <a:latin typeface="Calibri" pitchFamily="34" charset="0"/>
              </a:rPr>
              <a:t>, dunes, mangrove and </a:t>
            </a:r>
            <a:r>
              <a:rPr lang="fr-FR" sz="1800" b="1" dirty="0" err="1" smtClean="0">
                <a:latin typeface="Calibri" pitchFamily="34" charset="0"/>
              </a:rPr>
              <a:t>Pelagic</a:t>
            </a:r>
            <a:r>
              <a:rPr lang="fr-FR" sz="1800" b="1" dirty="0" smtClean="0">
                <a:latin typeface="Calibri" pitchFamily="34" charset="0"/>
              </a:rPr>
              <a:t> Life</a:t>
            </a:r>
            <a:r>
              <a:rPr lang="fr-FR" sz="1800" b="1" dirty="0">
                <a:latin typeface="Calibri" pitchFamily="34" charset="0"/>
              </a:rPr>
              <a:t>) 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490886" y="5507005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01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35360" y="1767491"/>
            <a:ext cx="11856640" cy="446982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very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limited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number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families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are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curently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benefiting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es-PE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PSC</a:t>
            </a:r>
          </a:p>
          <a:p>
            <a:pPr>
              <a:spcAft>
                <a:spcPts val="600"/>
              </a:spcAft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represents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5% of the total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economic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revenues of PSC</a:t>
            </a:r>
            <a:r>
              <a:rPr lang="es-PE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fr-FR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81% of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those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interwied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by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Eric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stated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were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not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benefiting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revenues in PSC</a:t>
            </a:r>
            <a:r>
              <a:rPr lang="es-PE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fr-FR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30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families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own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all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tourism-related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businesses: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whale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whatching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tours,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hotels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restaurants</a:t>
            </a:r>
            <a:r>
              <a:rPr lang="es-PE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fr-FR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fr-FR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Most fishermen consider tourism as potential additional revenues but are not willing to stop fishing to focus only in tourism </a:t>
            </a:r>
          </a:p>
          <a:p>
            <a:pPr>
              <a:spcAft>
                <a:spcPts val="600"/>
              </a:spcAft>
            </a:pP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63% of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interviewed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PSC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consider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more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interesting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focus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3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months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when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are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fishing</a:t>
            </a:r>
            <a:r>
              <a:rPr lang="es-PE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37% of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interviewed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state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are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willing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focus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whale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watching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alternative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long</a:t>
            </a:r>
            <a:r>
              <a:rPr lang="es-PE" sz="16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s-PE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perceived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by the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inhabitants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Puerto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San Carlos</a:t>
            </a:r>
            <a:endParaRPr lang="fr-F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06086" y="5013176"/>
            <a:ext cx="10894570" cy="9356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the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next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years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will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</a:t>
            </a:r>
            <a:r>
              <a:rPr lang="fr-F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source </a:t>
            </a:r>
            <a:r>
              <a:rPr lang="fr-F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</a:t>
            </a:r>
            <a:r>
              <a:rPr lang="fr-FR" sz="16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complementary</a:t>
            </a:r>
            <a:r>
              <a:rPr lang="fr-F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revenues, 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 not an </a:t>
            </a:r>
            <a:r>
              <a:rPr lang="fr-F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alternative to </a:t>
            </a:r>
            <a:r>
              <a:rPr lang="fr-FR" sz="16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makes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harder to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determine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critical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volume of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necessary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have a « real impact » on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endParaRPr lang="fr-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91344" y="5301208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Main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take</a:t>
            </a:r>
            <a:r>
              <a:rPr lang="fr-FR" sz="2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aways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on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PSC</a:t>
            </a:r>
            <a:endParaRPr lang="fr-F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24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59268"/>
              </p:ext>
            </p:extLst>
          </p:nvPr>
        </p:nvGraphicFramePr>
        <p:xfrm>
          <a:off x="335360" y="1994040"/>
          <a:ext cx="5782002" cy="2299056"/>
        </p:xfrm>
        <a:graphic>
          <a:graphicData uri="http://schemas.openxmlformats.org/drawingml/2006/table">
            <a:tbl>
              <a:tblPr/>
              <a:tblGrid>
                <a:gridCol w="4094160"/>
                <a:gridCol w="1687842"/>
              </a:tblGrid>
              <a:tr h="38317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promedio de turistas por ano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turistas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nacionales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gasto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promedio de un turista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nacional (pesos)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turistas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extranjeros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gasto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promedio de un turista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extranjero (pesos)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3222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Derrama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turismo en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PSC (pesos)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9,531,288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75352"/>
              </p:ext>
            </p:extLst>
          </p:nvPr>
        </p:nvGraphicFramePr>
        <p:xfrm>
          <a:off x="6456040" y="1994040"/>
          <a:ext cx="5402064" cy="4145280"/>
        </p:xfrm>
        <a:graphic>
          <a:graphicData uri="http://schemas.openxmlformats.org/drawingml/2006/table">
            <a:tbl>
              <a:tblPr/>
              <a:tblGrid>
                <a:gridCol w="3825130"/>
                <a:gridCol w="157693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%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turismo en la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economia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PSC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promedio de turistas por ano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lanchas con permisos de avistamiento de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ballenas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hoteles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empleados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hotel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restaurantes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empleados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restaurante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 que trabajan en el turismo (en temporada)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promedio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permanencia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precio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promedio de una noche en un hotel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MXN$900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precio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promedio de una comida en un restaurante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MXN$216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precio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promedio de un tour de avistamiento de ballenas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MXN$900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#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dias por ano de temporada turistica alta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11424" y="162880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Value of the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industry</a:t>
            </a:r>
            <a:r>
              <a:rPr lang="fr-FR" sz="1600" b="1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fr-FR" sz="1600" b="1" baseline="30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4032" y="162880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Key figures about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PSC</a:t>
            </a:r>
            <a:endParaRPr lang="fr-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191344" y="5301208"/>
            <a:ext cx="720080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55440" y="5085184"/>
            <a:ext cx="5061922" cy="9356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does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not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bring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lot of money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into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town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money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benefits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a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very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limited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number</a:t>
            </a:r>
            <a:r>
              <a:rPr lang="fr-FR" sz="1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people</a:t>
            </a:r>
            <a:endParaRPr lang="fr-FR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Picture 2" descr="https://pixabay.com/static/uploads/photo/2012/04/01/18/56/attention-2403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88640"/>
            <a:ext cx="832906" cy="7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416480" y="9807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Non-official figures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83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5. How to </a:t>
            </a:r>
            <a:r>
              <a:rPr lang="fr-FR" sz="4800" dirty="0" err="1" smtClean="0"/>
              <a:t>develop</a:t>
            </a:r>
            <a:r>
              <a:rPr lang="fr-FR" sz="4800" dirty="0" smtClean="0"/>
              <a:t> </a:t>
            </a:r>
            <a:r>
              <a:rPr lang="fr-FR" sz="4800" dirty="0" err="1" smtClean="0"/>
              <a:t>ecotourism</a:t>
            </a:r>
            <a:r>
              <a:rPr lang="fr-FR" sz="4800" dirty="0" smtClean="0"/>
              <a:t> in </a:t>
            </a:r>
            <a:r>
              <a:rPr lang="fr-FR" sz="4800" dirty="0" err="1" smtClean="0"/>
              <a:t>Puerto</a:t>
            </a:r>
            <a:r>
              <a:rPr lang="fr-FR" sz="4800" dirty="0" smtClean="0"/>
              <a:t> San Carlos? </a:t>
            </a:r>
            <a:endParaRPr lang="fr-FR"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to </a:t>
            </a:r>
            <a:r>
              <a:rPr lang="fr-FR" sz="2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evaluate</a:t>
            </a:r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2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</a:t>
            </a:r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2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developement</a:t>
            </a:r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PSC?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26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84133"/>
              </p:ext>
            </p:extLst>
          </p:nvPr>
        </p:nvGraphicFramePr>
        <p:xfrm>
          <a:off x="2351584" y="2184740"/>
          <a:ext cx="7704855" cy="1833932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2568285"/>
                <a:gridCol w="2568285"/>
                <a:gridCol w="2568285"/>
              </a:tblGrid>
              <a:tr h="452172">
                <a:tc>
                  <a:txBody>
                    <a:bodyPr/>
                    <a:lstStyle/>
                    <a:p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alibri" pitchFamily="34" charset="0"/>
                        </a:rPr>
                        <a:t>Tourism</a:t>
                      </a:r>
                      <a:endParaRPr lang="fr-FR" sz="18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alibri" pitchFamily="34" charset="0"/>
                        </a:rPr>
                        <a:t>Fishing</a:t>
                      </a:r>
                      <a:r>
                        <a:rPr lang="fr-FR" sz="1800" baseline="0" dirty="0" smtClean="0">
                          <a:latin typeface="Calibri" pitchFamily="34" charset="0"/>
                        </a:rPr>
                        <a:t> 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cap="non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Total revenues / </a:t>
                      </a:r>
                      <a:r>
                        <a:rPr lang="fr-FR" sz="1800" b="0" i="0" u="none" strike="noStrike" cap="none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year</a:t>
                      </a:r>
                      <a:endParaRPr lang="fr-FR" sz="1800" b="0" i="0" u="none" strike="noStrike" cap="none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fr-FR" sz="1800" baseline="30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fr-FR" sz="1800" dirty="0" smtClean="0">
                          <a:latin typeface="Calibri" pitchFamily="34" charset="0"/>
                        </a:rPr>
                        <a:t>MXN 9 million</a:t>
                      </a:r>
                      <a:r>
                        <a:rPr lang="fr-FR" sz="1800" baseline="30000" dirty="0" smtClean="0">
                          <a:latin typeface="Calibri" pitchFamily="34" charset="0"/>
                        </a:rPr>
                        <a:t>1 </a:t>
                      </a:r>
                    </a:p>
                    <a:p>
                      <a:pPr lvl="1"/>
                      <a:r>
                        <a:rPr lang="fr-FR" sz="1800" dirty="0" smtClean="0">
                          <a:latin typeface="Calibri" pitchFamily="34" charset="0"/>
                        </a:rPr>
                        <a:t>(USD 500 000)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MXN</a:t>
                      </a:r>
                      <a:r>
                        <a:rPr lang="fr-FR" sz="1800" baseline="0" dirty="0" smtClean="0">
                          <a:latin typeface="Calibri" pitchFamily="34" charset="0"/>
                        </a:rPr>
                        <a:t> 177 million</a:t>
                      </a:r>
                      <a:r>
                        <a:rPr lang="fr-FR" sz="1800" baseline="30000" dirty="0" smtClean="0">
                          <a:latin typeface="Calibri" pitchFamily="34" charset="0"/>
                        </a:rPr>
                        <a:t>3</a:t>
                      </a:r>
                      <a:endParaRPr lang="fr-FR" sz="1800" baseline="0" dirty="0" smtClean="0">
                        <a:latin typeface="Calibri" pitchFamily="34" charset="0"/>
                      </a:endParaRPr>
                    </a:p>
                    <a:p>
                      <a:r>
                        <a:rPr lang="fr-FR" sz="1800" baseline="0" dirty="0" smtClean="0">
                          <a:latin typeface="Calibri" pitchFamily="34" charset="0"/>
                        </a:rPr>
                        <a:t>(USD 9,8 million)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% of </a:t>
                      </a:r>
                      <a:r>
                        <a:rPr lang="fr-FR" sz="1800" dirty="0" err="1" smtClean="0">
                          <a:latin typeface="Calibri" pitchFamily="34" charset="0"/>
                        </a:rPr>
                        <a:t>activities</a:t>
                      </a:r>
                      <a:r>
                        <a:rPr lang="fr-FR" sz="1800" dirty="0" smtClean="0">
                          <a:latin typeface="Calibri" pitchFamily="34" charset="0"/>
                        </a:rPr>
                        <a:t> in PSC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5%</a:t>
                      </a:r>
                      <a:r>
                        <a:rPr lang="fr-FR" sz="1800" baseline="30000" dirty="0" smtClean="0">
                          <a:latin typeface="Calibri" pitchFamily="34" charset="0"/>
                        </a:rPr>
                        <a:t>2 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80%</a:t>
                      </a:r>
                      <a:r>
                        <a:rPr lang="fr-FR" sz="1800" baseline="30000" dirty="0" smtClean="0">
                          <a:latin typeface="Calibri" pitchFamily="34" charset="0"/>
                        </a:rPr>
                        <a:t>2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Nb of people </a:t>
                      </a:r>
                      <a:r>
                        <a:rPr lang="fr-FR" sz="1800" dirty="0" err="1" smtClean="0">
                          <a:latin typeface="Calibri" pitchFamily="34" charset="0"/>
                        </a:rPr>
                        <a:t>working</a:t>
                      </a:r>
                      <a:r>
                        <a:rPr lang="fr-FR" sz="1800" dirty="0" smtClean="0">
                          <a:latin typeface="Calibri" pitchFamily="34" charset="0"/>
                        </a:rPr>
                        <a:t> 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Part-time:</a:t>
                      </a:r>
                      <a:r>
                        <a:rPr lang="fr-FR" sz="18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800" dirty="0" smtClean="0">
                          <a:latin typeface="Calibri" pitchFamily="34" charset="0"/>
                        </a:rPr>
                        <a:t>109</a:t>
                      </a:r>
                      <a:r>
                        <a:rPr lang="fr-FR" sz="1800" baseline="30000" dirty="0" smtClean="0">
                          <a:latin typeface="Calibri" pitchFamily="34" charset="0"/>
                        </a:rPr>
                        <a:t>1 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Full-time</a:t>
                      </a:r>
                      <a:r>
                        <a:rPr lang="fr-FR" sz="18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800" dirty="0" smtClean="0">
                          <a:latin typeface="Calibri" pitchFamily="34" charset="0"/>
                        </a:rPr>
                        <a:t>1373</a:t>
                      </a:r>
                      <a:r>
                        <a:rPr lang="fr-FR" sz="1800" baseline="30000" dirty="0" smtClean="0">
                          <a:latin typeface="Calibri" pitchFamily="34" charset="0"/>
                        </a:rPr>
                        <a:t>3</a:t>
                      </a:r>
                      <a:endParaRPr lang="fr-FR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9376" y="4277995"/>
            <a:ext cx="1144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voluntarily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not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measure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developement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Magbay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as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highly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depends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on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engagement +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believe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Life has more important challenges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adress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for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now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(part 6). </a:t>
            </a:r>
            <a:b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However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if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were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would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proceed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following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steps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fr-FR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fr-FR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Set an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yealry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objective of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tourists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PSC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reach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Define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right levers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reach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objective and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especially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identify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relevant local allies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Evaluate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consequences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on the local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economy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&amp;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23992" y="166073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vs </a:t>
            </a:r>
            <a:r>
              <a:rPr lang="fr-FR" sz="20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PSC</a:t>
            </a:r>
            <a:endParaRPr lang="en-US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Quick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overview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alternative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ecotourism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activities</a:t>
            </a:r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27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55761"/>
              </p:ext>
            </p:extLst>
          </p:nvPr>
        </p:nvGraphicFramePr>
        <p:xfrm>
          <a:off x="551384" y="1556792"/>
          <a:ext cx="11424592" cy="4630714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2119077"/>
                <a:gridCol w="3321205"/>
                <a:gridCol w="2953296"/>
                <a:gridCol w="3031014"/>
              </a:tblGrid>
              <a:tr h="409234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Actvity</a:t>
                      </a:r>
                      <a:r>
                        <a:rPr lang="fr-FR" sz="16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&amp; </a:t>
                      </a:r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ranking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Upsides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Downsides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Prices</a:t>
                      </a:r>
                      <a:r>
                        <a:rPr lang="fr-FR" sz="16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in BCS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</a:tr>
              <a:tr h="495267">
                <a:tc>
                  <a:txBody>
                    <a:bodyPr/>
                    <a:lstStyle/>
                    <a:p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Bird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watching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+++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bay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a unique place for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birdwatching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Could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add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great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value to the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existing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offer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(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economic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but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also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environmental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value) 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Training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needed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Cabos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4 hours for $77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5 hrs birding and a mini pelagic tour for $99 </a:t>
                      </a:r>
                      <a:endParaRPr lang="fr-FR" sz="13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</a:txBody>
                  <a:tcPr/>
                </a:tc>
              </a:tr>
              <a:tr h="495267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Stand Up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Paddle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++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Very easy, </a:t>
                      </a:r>
                    </a:p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No training needed, </a:t>
                      </a:r>
                    </a:p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Low investment needed, </a:t>
                      </a:r>
                    </a:p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The bay is a great environment 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big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added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value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neither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for the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community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or the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ecosystem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Los </a:t>
                      </a:r>
                      <a:r>
                        <a:rPr lang="en-US" sz="13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Barriles</a:t>
                      </a: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 / La </a:t>
                      </a:r>
                      <a:r>
                        <a:rPr lang="en-US" sz="13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Ventana</a:t>
                      </a: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$20-$25/hour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$60-$75/day</a:t>
                      </a:r>
                      <a:endParaRPr lang="fr-FR" sz="13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  <a:p>
                      <a:pPr lvl="0"/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Loreto: $30/day</a:t>
                      </a:r>
                      <a:endParaRPr lang="fr-FR" sz="13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</a:txBody>
                  <a:tcPr/>
                </a:tc>
              </a:tr>
              <a:tr h="495267">
                <a:tc>
                  <a:txBody>
                    <a:bodyPr/>
                    <a:lstStyle/>
                    <a:p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Kayaking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++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Very easy, </a:t>
                      </a:r>
                    </a:p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No training needed, </a:t>
                      </a:r>
                    </a:p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Low investment needed, </a:t>
                      </a:r>
                    </a:p>
                    <a:p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The bay is a great environment </a:t>
                      </a:r>
                      <a:endParaRPr lang="fr-FR" sz="13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 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big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added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value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neither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for the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community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or the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ecosystem</a:t>
                      </a:r>
                      <a:endParaRPr lang="fr-FR" sz="13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Loreto: $55/day</a:t>
                      </a:r>
                      <a:endParaRPr lang="fr-FR" sz="13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  <a:p>
                      <a:pPr lvl="0"/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La Paz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$45/day for a single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$65/day for a double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shuttle to Isla Espiritu: $150</a:t>
                      </a:r>
                      <a:endParaRPr lang="fr-FR" sz="13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</a:txBody>
                  <a:tcPr/>
                </a:tc>
              </a:tr>
              <a:tr h="495267">
                <a:tc>
                  <a:txBody>
                    <a:bodyPr/>
                    <a:lstStyle/>
                    <a:p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Kitesurfing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+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bay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could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be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a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great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spot to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kitesurf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Training and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investment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needed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Los </a:t>
                      </a:r>
                      <a:r>
                        <a:rPr lang="fr-FR" sz="13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Barriles</a:t>
                      </a:r>
                      <a:r>
                        <a:rPr lang="fr-FR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: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rental : $125/day </a:t>
                      </a:r>
                      <a:endParaRPr lang="fr-FR" sz="13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classes: around $75/hour  </a:t>
                      </a:r>
                      <a:endParaRPr lang="fr-FR" sz="13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</a:txBody>
                  <a:tcPr/>
                </a:tc>
              </a:tr>
              <a:tr h="495267">
                <a:tc>
                  <a:txBody>
                    <a:bodyPr/>
                    <a:lstStyle/>
                    <a:p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Mountain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biking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+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Amazing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landscapes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 training and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little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investment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needed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Only</a:t>
                      </a:r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1 </a:t>
                      </a:r>
                      <a:r>
                        <a:rPr lang="fr-FR" sz="13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identified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trail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on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Isla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Marguerita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which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not </a:t>
                      </a:r>
                      <a:r>
                        <a:rPr lang="fr-FR" sz="13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easily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accessible </a:t>
                      </a:r>
                      <a:endParaRPr lang="fr-FR" sz="13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 Paz:</a:t>
                      </a:r>
                      <a:r>
                        <a:rPr lang="fr-FR" sz="13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3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$60- $75 for 6-8 hours tour</a:t>
                      </a:r>
                      <a:endParaRPr lang="fr-FR" sz="13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Quick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overview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alternative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ecotourism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activities</a:t>
            </a:r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28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37585"/>
              </p:ext>
            </p:extLst>
          </p:nvPr>
        </p:nvGraphicFramePr>
        <p:xfrm>
          <a:off x="479376" y="1772816"/>
          <a:ext cx="11449273" cy="4437174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2123655"/>
                <a:gridCol w="2700881"/>
                <a:gridCol w="3096344"/>
                <a:gridCol w="3528393"/>
              </a:tblGrid>
              <a:tr h="587172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Actvity</a:t>
                      </a:r>
                      <a:r>
                        <a:rPr lang="fr-FR" sz="16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&amp; </a:t>
                      </a:r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ranking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Upsides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Downsides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Prices</a:t>
                      </a:r>
                      <a:r>
                        <a:rPr lang="fr-FR" sz="16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in BCS</a:t>
                      </a:r>
                      <a:endParaRPr lang="fr-FR" sz="16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</a:tr>
              <a:tr h="2265042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Spearfishing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++</a:t>
                      </a:r>
                      <a:endParaRPr lang="fr-FR"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Magda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bay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area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very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rich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and a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great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place for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spearfishing</a:t>
                      </a:r>
                      <a:endParaRPr lang="fr-FR" sz="1400" baseline="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Directly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linked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to the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sea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fr-FR"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Training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needed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– local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captains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don’t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like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to go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into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the water</a:t>
                      </a:r>
                    </a:p>
                    <a:p>
                      <a:endParaRPr lang="fr-FR" sz="14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Kills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fishes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may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thus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may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not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be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aligned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with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Pelagic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Life conservation missions</a:t>
                      </a:r>
                      <a:endParaRPr lang="fr-FR" sz="14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fr-FR" sz="14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 Paz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 $350 US dollars for 2 px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  <a:endParaRPr lang="fr-FR" sz="14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Ventana</a:t>
                      </a:r>
                      <a:endParaRPr lang="fr-FR" sz="1400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$210.00 USD per day/per diver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Cabo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San Lucas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NA because website in maintenance: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  <a:hlinkClick r:id="rId3"/>
                        </a:rPr>
                        <a:t>http://spearfishingbaja.mx/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</a:txBody>
                  <a:tcPr/>
                </a:tc>
              </a:tr>
              <a:tr h="1396259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Sport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fishing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++</a:t>
                      </a:r>
                      <a:endParaRPr lang="fr-FR"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Very easy as some captains are already doing it (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Zarabia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, Enrique)</a:t>
                      </a:r>
                    </a:p>
                    <a:p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No training needed</a:t>
                      </a:r>
                    </a:p>
                    <a:p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The bay is very rich</a:t>
                      </a:r>
                      <a:endParaRPr lang="fr-FR"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Kills</a:t>
                      </a:r>
                      <a:r>
                        <a:rPr lang="fr-FR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fishes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may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thus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may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not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be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aligned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with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Pelagic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Life conservation missions (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even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fr-FR" sz="1400" baseline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with</a:t>
                      </a:r>
                      <a:r>
                        <a:rPr lang="fr-FR" sz="14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catch &amp; release)</a:t>
                      </a:r>
                      <a:endParaRPr lang="fr-FR"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La Paz: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 $350.00 USD per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day</a:t>
                      </a:r>
                      <a:endParaRPr lang="fr-FR" sz="14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Cabo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San Lucas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They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don’t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give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their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prices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on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their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website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,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you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have to contact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them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to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get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  a </a:t>
                      </a: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Arial"/>
                        </a:rPr>
                        <a:t>quote</a:t>
                      </a:r>
                      <a:endParaRPr lang="fr-FR" sz="1400" b="0" i="0" u="none" strike="noStrike" cap="none" baseline="0" dirty="0" smtClean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4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6. How </a:t>
            </a:r>
            <a:r>
              <a:rPr lang="fr-FR" sz="4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</a:t>
            </a:r>
            <a:r>
              <a:rPr lang="fr-FR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4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fr-FR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Life </a:t>
            </a:r>
            <a:r>
              <a:rPr lang="fr-FR" sz="4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ensure</a:t>
            </a:r>
            <a:r>
              <a:rPr lang="fr-FR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 impact in the </a:t>
            </a:r>
            <a:r>
              <a:rPr lang="fr-FR" sz="4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</a:t>
            </a:r>
            <a:r>
              <a:rPr lang="fr-FR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on </a:t>
            </a:r>
            <a:r>
              <a:rPr lang="fr-FR" sz="4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sharkfishing</a:t>
            </a:r>
            <a:r>
              <a:rPr lang="fr-FR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endParaRPr lang="fr-FR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1. </a:t>
            </a:r>
            <a:r>
              <a:rPr lang="fr-FR" sz="4800" dirty="0" err="1" smtClean="0"/>
              <a:t>Context</a:t>
            </a:r>
            <a:r>
              <a:rPr lang="fr-FR" sz="4800" dirty="0" smtClean="0"/>
              <a:t> and objectives of </a:t>
            </a:r>
            <a:r>
              <a:rPr lang="fr-FR" sz="4800" dirty="0" err="1" smtClean="0"/>
              <a:t>this</a:t>
            </a:r>
            <a:r>
              <a:rPr lang="fr-FR" sz="4800" dirty="0" smtClean="0"/>
              <a:t> </a:t>
            </a:r>
            <a:r>
              <a:rPr lang="fr-FR" sz="4800" dirty="0" err="1" smtClean="0"/>
              <a:t>study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Feedbacks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fr-F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>
          <a:xfrm>
            <a:off x="9304785" y="6356350"/>
            <a:ext cx="2743199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1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30</a:t>
            </a:fld>
            <a:endParaRPr lang="en-US" sz="1100" b="0" i="0" u="none" strike="noStrike" cap="none" baseline="0" dirty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9691" y="4696015"/>
            <a:ext cx="489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</a:t>
            </a:r>
            <a:r>
              <a:rPr kumimoji="0" lang="es-P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s-P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Life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quiere ser agentes del cambio, </a:t>
            </a:r>
            <a:r>
              <a:rPr kumimoji="0" lang="es-PE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tienen que compartir el trabajo</a:t>
            </a: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Dona </a:t>
            </a:r>
            <a:r>
              <a:rPr kumimoji="0" lang="es-PE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Maru</a:t>
            </a:r>
            <a:r>
              <a:rPr kumimoji="0" lang="es-PE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kumimoji="0" lang="es-PE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duena</a:t>
            </a:r>
            <a:r>
              <a:rPr kumimoji="0" lang="es-PE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Alcatraz </a:t>
            </a:r>
            <a:endParaRPr kumimoji="0" lang="es-PE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03912" y="1546339"/>
            <a:ext cx="674407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kumimoji="0" lang="es-P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 ejemplo, había un proyecto con las tortugas muy bonito</a:t>
            </a:r>
            <a:r>
              <a:rPr kumimoji="0" lang="es-PE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cuando los pescadores se dieron cuenta que este proyecto se desarrollaba en modo privado, sin compartir el dinero, blocaron todo, cerraron todas las puertas y ahora el proyecto esta cuasi muerto.”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Dona </a:t>
            </a:r>
            <a:r>
              <a:rPr lang="es-PE" sz="12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Maru</a:t>
            </a:r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PE" sz="12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duena</a:t>
            </a:r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Alcatraz </a:t>
            </a:r>
            <a:endParaRPr lang="es-PE" sz="2000" dirty="0" smtClean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240016" y="2899103"/>
            <a:ext cx="5807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1600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Como va a </a:t>
            </a:r>
            <a:r>
              <a:rPr lang="es-PE" sz="1600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acabar con </a:t>
            </a:r>
            <a:r>
              <a:rPr lang="es-PE" sz="1600" i="1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es-PE" sz="1600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PE" sz="1600" i="1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Life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r>
              <a:rPr kumimoji="0" lang="es-PE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Voy a ir a la Paz o a Los Cabos para obtener el apoyo de otra organización 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abrir un </a:t>
            </a:r>
            <a:r>
              <a:rPr kumimoji="0" lang="es-PE" sz="1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s-PE" sz="1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divin</a:t>
            </a:r>
            <a:r>
              <a:rPr lang="es-PE" sz="1600" i="1" dirty="0" err="1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shop.”   </a:t>
            </a: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Fito Gonzales, </a:t>
            </a:r>
            <a:r>
              <a:rPr lang="es-PE" sz="1200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dueno</a:t>
            </a: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Mar y arena</a:t>
            </a:r>
            <a:endParaRPr kumimoji="0" lang="es-P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7328" y="1556792"/>
            <a:ext cx="561254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1600" i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Aquí como están, </a:t>
            </a:r>
            <a:r>
              <a:rPr kumimoji="0" lang="es-P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van a cambiar nada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Trabajan con los que no lo necesitan y hablan del impacto en el pueblo pero por el momento no hay, y ya son 4 años que trabajan aquí.“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Enrique, </a:t>
            </a:r>
            <a:r>
              <a:rPr lang="es-PE" sz="12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capitan</a:t>
            </a:r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de ballena que trabaja con el </a:t>
            </a:r>
            <a:r>
              <a:rPr lang="es-PE" sz="12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Brenann</a:t>
            </a:r>
            <a:endParaRPr kumimoji="0" lang="es-PE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927304" y="4891227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1600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kumimoji="0" lang="es-PE" sz="16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 veo mucho en el hotel y </a:t>
            </a:r>
            <a:r>
              <a:rPr kumimoji="0" lang="es-PE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nunca me han preguntado nada</a:t>
            </a:r>
            <a:r>
              <a:rPr kumimoji="0" lang="es-PE" sz="16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Enrique, </a:t>
            </a:r>
            <a:r>
              <a:rPr lang="es-PE" sz="1200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capitan</a:t>
            </a: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trabaja con el </a:t>
            </a:r>
            <a:r>
              <a:rPr lang="es-PE" sz="1200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Brenann</a:t>
            </a:r>
            <a:endParaRPr kumimoji="0" lang="es-PE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456040" y="5578787"/>
            <a:ext cx="5591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kumimoji="0" lang="es-P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Sé que no hay muchos turistas en PL todavía pero con el poco que tienen, pueden empezar a involucrar un </a:t>
            </a:r>
            <a:r>
              <a:rPr kumimoji="0" lang="es-PE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tiburonero</a:t>
            </a: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para demostrar a la comunidad que hay potencial.” </a:t>
            </a:r>
            <a:r>
              <a:rPr kumimoji="0" lang="es-P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s-PE" sz="12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Crispin</a:t>
            </a:r>
            <a:r>
              <a:rPr kumimoji="0" lang="es-PE" sz="1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kumimoji="0" lang="es-PE" sz="12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capitan</a:t>
            </a:r>
            <a:r>
              <a:rPr kumimoji="0" lang="es-PE" sz="1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ballena</a:t>
            </a:r>
            <a:endParaRPr kumimoji="0" lang="es-PE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259" y="3562074"/>
            <a:ext cx="55446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lang="es-PE" sz="1600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no trabajas con los </a:t>
            </a:r>
            <a:r>
              <a:rPr lang="es-PE" sz="1600" i="1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tiburoneros</a:t>
            </a:r>
            <a:r>
              <a:rPr lang="es-PE" sz="1600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lo que va a pasar es que </a:t>
            </a:r>
            <a:r>
              <a:rPr lang="es-PE" sz="1600" b="1" i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ellos van a irritarse porque van a trabajar en las mismas zonas. Es seguro que vas a perturbarlos</a:t>
            </a:r>
            <a:r>
              <a:rPr lang="es-PE" sz="16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.” </a:t>
            </a:r>
            <a:br>
              <a:rPr lang="es-PE" sz="16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PE" sz="1200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Crispin</a:t>
            </a: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PE" sz="1200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capitan</a:t>
            </a: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ballena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9691" y="2840228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PE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“Aquí nunca va a ser un lugar turístico porque no podemos luchar contra la pesca.” </a:t>
            </a:r>
            <a:r>
              <a:rPr lang="es-PE" sz="1200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Crispin</a:t>
            </a: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PE" sz="1200" dirty="0" err="1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capitan</a:t>
            </a:r>
            <a:r>
              <a:rPr lang="es-PE" sz="12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ballena</a:t>
            </a:r>
            <a:endParaRPr kumimoji="0" lang="es-PE" sz="28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7928" y="3873822"/>
            <a:ext cx="6600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lang="es-PE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Tu nos me puedes decir dónde ir, el mar es de todos</a:t>
            </a:r>
            <a:r>
              <a:rPr lang="es-PE" sz="16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Y además, si </a:t>
            </a:r>
            <a:r>
              <a:rPr lang="es-PE" sz="16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es-PE" sz="16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quiere tener un impacto positivo, tienen que aprendernos. </a:t>
            </a:r>
            <a:r>
              <a:rPr lang="es-PE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Tienen que convivir con el pueblo</a:t>
            </a:r>
            <a:r>
              <a:rPr lang="es-PE" sz="16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</a:t>
            </a:r>
            <a:r>
              <a:rPr lang="es-PE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Angel</a:t>
            </a:r>
            <a:r>
              <a:rPr lang="es-PE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s-PE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Maty</a:t>
            </a:r>
            <a:r>
              <a:rPr lang="es-PE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PE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guia</a:t>
            </a:r>
            <a:r>
              <a:rPr lang="es-PE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buceo</a:t>
            </a:r>
            <a:endParaRPr lang="fr-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691" y="570201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« Hé </a:t>
            </a:r>
            <a:r>
              <a:rPr lang="fr-FR" sz="16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escuchada</a:t>
            </a:r>
            <a:r>
              <a:rPr lang="fr-FR" sz="16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fr-FR" sz="1600" b="1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Life, es el </a:t>
            </a:r>
            <a:r>
              <a:rPr lang="fr-FR" sz="1600" b="1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proyecto</a:t>
            </a: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los </a:t>
            </a:r>
            <a:r>
              <a:rPr lang="fr-FR" sz="1600" b="1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Zarrabia</a:t>
            </a: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Y los </a:t>
            </a:r>
            <a:r>
              <a:rPr lang="fr-FR" sz="1600" b="1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Zarrabia</a:t>
            </a: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son </a:t>
            </a:r>
            <a:r>
              <a:rPr lang="fr-FR" sz="1600" b="1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muy</a:t>
            </a: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b="1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cerrados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lvl="0" algn="r"/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Dona </a:t>
            </a:r>
            <a:r>
              <a:rPr lang="es-PE" sz="12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Maru</a:t>
            </a:r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PE" sz="12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duena</a:t>
            </a:r>
            <a:r>
              <a:rPr lang="es-PE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Alcatraz</a:t>
            </a:r>
            <a:endParaRPr lang="fr-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40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key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principles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launch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community-project</a:t>
            </a:r>
            <a:endParaRPr lang="fr-F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58" name="Picture 10" descr="http://www.sengeek.com/wp-content/uploads/2014/10/like-unli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0053" y="4376859"/>
            <a:ext cx="2376264" cy="11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21061" y="1829723"/>
            <a:ext cx="3856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</a:t>
            </a:r>
            <a:b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BAD BUZZ GOES 100 TIMES FASTER </a:t>
            </a:r>
            <a:b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 A GOOD BUZZ AND IS MUCH HARDER TO MITIAGE </a:t>
            </a:r>
            <a:b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KEEP LISTENING TO WHAT PEOPLE SAY ABOUT YOU AND KEEP CHANGING THE PROJECT</a:t>
            </a:r>
            <a:endParaRPr lang="en-US" sz="160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60" name="Picture 12" descr="http://www.skip-a-long.org/imgs/community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8" y="3399747"/>
            <a:ext cx="3467470" cy="24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54893" y="1829723"/>
            <a:ext cx="3824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</a:t>
            </a:r>
            <a:b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WHETHER THEY ARE BENEFICIARIES OR CLIENTS, COMMUNITY MEMBERS’ ENGAGEMENT IS KEY TO THE SUCCESS OF THE PROJECT.</a:t>
            </a:r>
            <a:endParaRPr lang="en-US" sz="160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20653" y="3364275"/>
            <a:ext cx="1267835" cy="22227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90% of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INDISTINCT CHATTER </a:t>
            </a:r>
            <a:b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coming from:</a:t>
            </a:r>
            <a:b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n-US" sz="1100" b="1" dirty="0" smtClean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Jealousy</a:t>
            </a:r>
          </a:p>
          <a:p>
            <a:pPr marL="285750" indent="-285750" algn="ctr">
              <a:buFontTx/>
              <a:buChar char="-"/>
            </a:pPr>
            <a: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Boredom</a:t>
            </a:r>
          </a:p>
          <a:p>
            <a:pPr marL="285750" indent="-285750" algn="ctr">
              <a:buFontTx/>
              <a:buChar char="-"/>
            </a:pPr>
            <a:r>
              <a:rPr lang="en-US" sz="11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Rivalry</a:t>
            </a:r>
            <a:endParaRPr lang="en-US" sz="11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20653" y="5544126"/>
            <a:ext cx="1267835" cy="666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accent6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10% of</a:t>
            </a:r>
            <a:endParaRPr lang="fr-FR" sz="1100" b="1" dirty="0">
              <a:solidFill>
                <a:schemeClr val="accent6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fr-FR" sz="1100" b="1" dirty="0" smtClean="0">
                <a:solidFill>
                  <a:schemeClr val="accent6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USEFUL COMMENTS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616280" y="1829723"/>
            <a:ext cx="3255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b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sz="160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LEARN TO LISTEN TO WHAT MATTERS THE MOST AMONG ALL THAT IS SAID</a:t>
            </a:r>
            <a:endParaRPr lang="en-US" sz="160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10800000">
            <a:off x="10776520" y="5675422"/>
            <a:ext cx="648072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36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Analysis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Life’s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current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situation in PSC</a:t>
            </a:r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32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39843"/>
              </p:ext>
            </p:extLst>
          </p:nvPr>
        </p:nvGraphicFramePr>
        <p:xfrm>
          <a:off x="2279576" y="1988840"/>
          <a:ext cx="8568952" cy="4032448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4284476"/>
                <a:gridCol w="4284476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Strengths</a:t>
                      </a:r>
                      <a:endParaRPr lang="fr-FR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fr-FR" sz="10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buClrTx/>
                        <a:buFont typeface="Arial" pitchFamily="34" charset="0"/>
                        <a:buChar char="•"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Public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awareness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efforts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seem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to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work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well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(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Documentary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Facebook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…) </a:t>
                      </a:r>
                    </a:p>
                    <a:p>
                      <a:pPr algn="l">
                        <a:buClrTx/>
                        <a:buFont typeface="Arial" pitchFamily="34" charset="0"/>
                        <a:buChar char="•"/>
                      </a:pP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Number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of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expeditions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is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increasing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l">
                        <a:buClrTx/>
                        <a:buFont typeface="Arial" pitchFamily="34" charset="0"/>
                        <a:buChar char="•"/>
                      </a:pP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Good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relationship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with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shark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experts 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Weaknesses</a:t>
                      </a:r>
                      <a:endParaRPr kumimoji="0" lang="fr-FR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fr-FR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Calibri" pitchFamily="34" charset="0"/>
                        </a:rPr>
                        <a:t> Absence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of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clear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strategy</a:t>
                      </a:r>
                      <a:endParaRPr lang="fr-FR" sz="16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baseline="0" dirty="0" smtClean="0">
                          <a:latin typeface="Calibri" pitchFamily="34" charset="0"/>
                        </a:rPr>
                        <a:t> Absence of local allies,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beyond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the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Zarabias</a:t>
                      </a:r>
                      <a:endParaRPr lang="fr-FR" sz="16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baseline="0" dirty="0" smtClean="0">
                          <a:latin typeface="Calibri" pitchFamily="34" charset="0"/>
                        </a:rPr>
                        <a:t> Communication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that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does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not match </a:t>
                      </a:r>
                      <a:r>
                        <a:rPr lang="fr-FR" sz="1600" baseline="0" dirty="0" err="1" smtClean="0">
                          <a:latin typeface="Calibri" pitchFamily="34" charset="0"/>
                        </a:rPr>
                        <a:t>with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reality  in PSC</a:t>
                      </a:r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Opportunities</a:t>
                      </a:r>
                      <a:endParaRPr kumimoji="0" lang="fr-FR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Not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too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late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to change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current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situation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Could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leverage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partnership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with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scientific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experts + local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school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(CETMAR)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If part of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Pelagic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Life team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based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in Los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Cabos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opportunity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to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spend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more time in PSC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Threats</a:t>
                      </a:r>
                      <a:endParaRPr kumimoji="0" lang="fr-FR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kumimoji="0" lang="fr-FR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fr-FR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Growing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dissatisfaction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in PSC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Many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obstacles to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tourism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development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in PSC,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PL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can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overpass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alone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Emerging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competition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could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put at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risk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the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whole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activity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  (</a:t>
                      </a:r>
                      <a:r>
                        <a:rPr lang="fr-FR" sz="1600" b="0" i="0" u="none" strike="noStrike" cap="none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security</a:t>
                      </a:r>
                      <a:r>
                        <a:rPr lang="fr-FR" sz="1600" b="0" i="0" u="none" strike="noStrike" cap="none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2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35477"/>
              </p:ext>
            </p:extLst>
          </p:nvPr>
        </p:nvGraphicFramePr>
        <p:xfrm>
          <a:off x="1919537" y="4149080"/>
          <a:ext cx="8568951" cy="2133600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2856317"/>
                <a:gridCol w="2856317"/>
                <a:gridCol w="2856317"/>
              </a:tblGrid>
              <a:tr h="1008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strong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media recognition and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coverage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already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generates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revenues (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expeditions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products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…)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Already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working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fishermen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 PSC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Generating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 1st revenues for</a:t>
                      </a:r>
                      <a:r>
                        <a:rPr lang="fr-FR" sz="1600" baseline="0" dirty="0" smtClean="0"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fr-FR" sz="1600" baseline="0" dirty="0" err="1" smtClean="0">
                          <a:latin typeface="Calibri" panose="020F0502020204030204" pitchFamily="34" charset="0"/>
                        </a:rPr>
                        <a:t>community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008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Define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better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how the high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level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of communication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positively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impacts the conservation </a:t>
                      </a:r>
                      <a:r>
                        <a:rPr lang="fr-FR" sz="16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purpose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Create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stable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streams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of revenues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Refine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offer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improve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client service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Listen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to the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community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shark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fishermen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Define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clear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impact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map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(objectives,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indicators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…)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265587"/>
            <a:ext cx="11019970" cy="1003173"/>
          </a:xfrm>
        </p:spPr>
        <p:txBody>
          <a:bodyPr/>
          <a:lstStyle/>
          <a:p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Life at a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crossroad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time to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choose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focus</a:t>
            </a:r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031323" y="2780928"/>
            <a:ext cx="0" cy="6480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Picture 2" descr="C:\Users\ordinateurhp1\Desktop\Dossier AfC\Logo\Pelagic_Lif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848" y="1556792"/>
            <a:ext cx="2543405" cy="616717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>
            <a:off x="3011884" y="2780928"/>
            <a:ext cx="660028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579278" y="2780928"/>
            <a:ext cx="0" cy="6480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240018" y="2204864"/>
            <a:ext cx="0" cy="5760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240018" y="2780928"/>
            <a:ext cx="0" cy="6480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2063552" y="3140968"/>
            <a:ext cx="194421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FRIENDS’ PROJECT OF UNDERWATER PICTURES?</a:t>
            </a:r>
            <a:endParaRPr lang="en-US" sz="12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5231905" y="3140968"/>
            <a:ext cx="194421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BUSINESS?</a:t>
            </a:r>
            <a:endParaRPr lang="en-US" sz="12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8544272" y="3140968"/>
            <a:ext cx="194421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COMMUNITY PROJECT?</a:t>
            </a:r>
            <a:endParaRPr lang="en-US" sz="12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51683" y="1700808"/>
            <a:ext cx="63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</a:t>
            </a:r>
            <a:r>
              <a:rPr lang="fr-FR" sz="28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28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      </a:t>
            </a:r>
            <a:r>
              <a:rPr lang="fr-FR" sz="2800" dirty="0" err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today</a:t>
            </a:r>
            <a:r>
              <a:rPr lang="fr-FR" sz="28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70934" y="5377952"/>
            <a:ext cx="16141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NEEDS TO BE IMPROVED?</a:t>
            </a:r>
            <a:endParaRPr lang="en-US" sz="12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6024" y="4509120"/>
            <a:ext cx="1559496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WORKS?</a:t>
            </a:r>
            <a:endParaRPr lang="en-US" sz="12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06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AfC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recommendations</a:t>
            </a:r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954312" y="1772816"/>
            <a:ext cx="10686304" cy="4218414"/>
          </a:xfrm>
        </p:spPr>
        <p:txBody>
          <a:bodyPr/>
          <a:lstStyle/>
          <a:p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Puerto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San Carlos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ambiguous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location to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because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lvl="1"/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Either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have a direct impact on </a:t>
            </a:r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but indirect impact on the village</a:t>
            </a:r>
          </a:p>
          <a:p>
            <a:pPr lvl="1"/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 </a:t>
            </a:r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have a indirect impact on </a:t>
            </a:r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fr-F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but a direct impact on the village</a:t>
            </a:r>
          </a:p>
          <a:p>
            <a:endParaRPr lang="fr-FR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Pelagic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Life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reputation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at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stake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the village.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Today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deception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Tomorrow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could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worse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endParaRPr lang="fr-F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high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security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risk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other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organizations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starting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launch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« 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nado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tiburones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»</a:t>
            </a:r>
            <a:endParaRPr lang="fr-F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fr-F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Start 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by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spending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more time in PSC and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just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listen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people </a:t>
            </a:r>
            <a:r>
              <a:rPr lang="fr-FR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say</a:t>
            </a: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endParaRPr lang="fr-F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questions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dealt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priority</a:t>
            </a:r>
            <a:endParaRPr lang="fr-FR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Which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model? 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Business or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</a:t>
            </a:r>
            <a:r>
              <a:rPr lang="fr-F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fr-FR" sz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Which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impact? 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 or indirect on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fishermen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or public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awareness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A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useful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tool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Theory of change.</a:t>
            </a:r>
          </a:p>
          <a:p>
            <a:pPr marL="1143000" lvl="1" indent="-457200">
              <a:buFont typeface="+mj-lt"/>
              <a:buAutoNum type="arabicPeriod"/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Which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type of impact?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Strong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impact on few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families</a:t>
            </a:r>
            <a:r>
              <a:rPr lang="fr-F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 light on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many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fr-F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Which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location?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Puerto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San Carlos or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elsewhere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Mitigate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risk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inherent</a:t>
            </a:r>
            <a:r>
              <a:rPr lang="fr-F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PSC.</a:t>
            </a:r>
          </a:p>
          <a:p>
            <a:pPr marL="1143000" lvl="1" indent="-457200">
              <a:buFont typeface="+mj-lt"/>
              <a:buAutoNum type="arabicPeriod"/>
            </a:pPr>
            <a:endParaRPr lang="fr-FR" sz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Start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thinking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an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economic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hybrid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model</a:t>
            </a:r>
          </a:p>
          <a:p>
            <a:pPr lvl="1"/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Ex: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create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company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generating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profit to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nurture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NGO of </a:t>
            </a:r>
            <a:r>
              <a:rPr lang="fr-FR" sz="1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awareness</a:t>
            </a:r>
            <a:r>
              <a:rPr 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images?</a:t>
            </a:r>
            <a:endParaRPr lang="fr-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34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055440" y="1700808"/>
            <a:ext cx="10009112" cy="244827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55440" y="4252755"/>
            <a:ext cx="10009112" cy="194421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128" y="2545740"/>
            <a:ext cx="95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Context</a:t>
            </a:r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Analysis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493" y="4963253"/>
            <a:ext cx="954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Recos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1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35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indent="0">
              <a:buNone/>
            </a:pPr>
            <a:r>
              <a:rPr lang="fr-FR" sz="5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BACK UP</a:t>
            </a:r>
            <a:endParaRPr lang="en-US" sz="5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17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by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species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Baja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California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Sur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380860" y="2276872"/>
            <a:ext cx="5998884" cy="2768812"/>
            <a:chOff x="1753300" y="1656268"/>
            <a:chExt cx="5998884" cy="276881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5332" y="1656268"/>
              <a:ext cx="4584589" cy="2755631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753300" y="4194248"/>
              <a:ext cx="5998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/>
                <a:t>Source: </a:t>
              </a:r>
              <a:r>
                <a:rPr lang="fr-FR" sz="900" kern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CONAPESCA</a:t>
              </a:r>
              <a:r>
                <a:rPr lang="fr-FR" sz="9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, base de </a:t>
              </a:r>
              <a:r>
                <a:rPr lang="fr-FR" sz="900" kern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datos</a:t>
              </a:r>
              <a:r>
                <a:rPr lang="fr-FR" sz="9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de </a:t>
              </a:r>
              <a:r>
                <a:rPr lang="fr-FR" sz="900" kern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produccion</a:t>
              </a:r>
              <a:r>
                <a:rPr lang="fr-FR" sz="9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</a:t>
              </a:r>
              <a:r>
                <a:rPr lang="fr-FR" sz="900" kern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annuario</a:t>
              </a:r>
              <a:r>
                <a:rPr lang="fr-FR" sz="900" kern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2013</a:t>
              </a:r>
              <a:endParaRPr lang="en-US" sz="900" i="1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495782" y="4005064"/>
              <a:ext cx="1838097" cy="1891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227616" y="2316372"/>
            <a:ext cx="5998884" cy="2768812"/>
            <a:chOff x="6600056" y="1656268"/>
            <a:chExt cx="5998884" cy="276881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0056" y="1656268"/>
              <a:ext cx="4749196" cy="275563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600056" y="4194248"/>
              <a:ext cx="5998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/>
                <a:t>Source: </a:t>
              </a:r>
              <a:r>
                <a:rPr lang="fr-FR" sz="900" kern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CONAPESCA</a:t>
              </a:r>
              <a:r>
                <a:rPr lang="fr-FR" sz="9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, base de </a:t>
              </a:r>
              <a:r>
                <a:rPr lang="fr-FR" sz="900" kern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datos</a:t>
              </a:r>
              <a:r>
                <a:rPr lang="fr-FR" sz="9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de </a:t>
              </a:r>
              <a:r>
                <a:rPr lang="fr-FR" sz="900" kern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produccion</a:t>
              </a:r>
              <a:r>
                <a:rPr lang="fr-FR" sz="900" kern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</a:t>
              </a:r>
              <a:r>
                <a:rPr lang="fr-FR" sz="900" kern="120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annuario</a:t>
              </a:r>
              <a:r>
                <a:rPr lang="fr-FR" sz="900" kern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 2013</a:t>
              </a:r>
              <a:endParaRPr lang="en-US" sz="900" i="1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9530529" y="4047946"/>
              <a:ext cx="1838097" cy="1891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19336" y="3121804"/>
            <a:ext cx="141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TOTAL</a:t>
            </a:r>
            <a:b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MXN$ 1,4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bln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992544" y="3323752"/>
            <a:ext cx="141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TOTAL</a:t>
            </a:r>
            <a:br>
              <a:rPr lang="fr-FR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157 000 tons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fr-FR" sz="2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sharks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fr-FR" sz="2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cazon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Mexico over the </a:t>
            </a:r>
            <a:r>
              <a:rPr lang="fr-FR" sz="2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past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10 </a:t>
            </a:r>
            <a:r>
              <a:rPr lang="fr-FR" sz="2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years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volume</a:t>
            </a:r>
            <a:endParaRPr lang="en-US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4389" t="40359" r="12558" b="14360"/>
          <a:stretch/>
        </p:blipFill>
        <p:spPr>
          <a:xfrm>
            <a:off x="1199456" y="1556792"/>
            <a:ext cx="9505056" cy="3312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3885" y="5301208"/>
            <a:ext cx="84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Tiburón y Cazón por su volumen </a:t>
            </a:r>
            <a:r>
              <a:rPr lang="es-E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encuentran </a:t>
            </a:r>
            <a:r>
              <a:rPr lang="es-E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posicionados en el lugar </a:t>
            </a:r>
            <a:r>
              <a:rPr lang="es-E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de </a:t>
            </a:r>
            <a:r>
              <a:rPr lang="es-E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producción pesquera en </a:t>
            </a:r>
            <a:r>
              <a:rPr lang="es-E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México; sin </a:t>
            </a:r>
            <a:r>
              <a:rPr lang="es-E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embargo, por su valor, </a:t>
            </a:r>
            <a:r>
              <a:rPr lang="es-E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los encontramos </a:t>
            </a:r>
            <a:r>
              <a:rPr lang="es-E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el lugar 8. La </a:t>
            </a:r>
            <a:r>
              <a:rPr lang="es-E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 media </a:t>
            </a:r>
            <a:r>
              <a:rPr lang="es-E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crecimiento anual de </a:t>
            </a:r>
            <a:r>
              <a:rPr lang="es-E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producción </a:t>
            </a:r>
            <a:r>
              <a:rPr lang="es-E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los últimos 10 años </a:t>
            </a:r>
            <a:r>
              <a:rPr lang="es-E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-0.75%.</a:t>
            </a:r>
          </a:p>
        </p:txBody>
      </p:sp>
    </p:spTree>
    <p:extLst>
      <p:ext uri="{BB962C8B-B14F-4D97-AF65-F5344CB8AC3E}">
        <p14:creationId xmlns:p14="http://schemas.microsoft.com/office/powerpoint/2010/main" val="14468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Focus: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Whale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watching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&amp;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shark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swimming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captain’s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business model </a:t>
            </a:r>
            <a:endParaRPr lang="fr-F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38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150340"/>
              </p:ext>
            </p:extLst>
          </p:nvPr>
        </p:nvGraphicFramePr>
        <p:xfrm>
          <a:off x="839416" y="1618717"/>
          <a:ext cx="9361041" cy="4632960"/>
        </p:xfrm>
        <a:graphic>
          <a:graphicData uri="http://schemas.openxmlformats.org/drawingml/2006/table">
            <a:tbl>
              <a:tblPr/>
              <a:tblGrid>
                <a:gridCol w="2512487"/>
                <a:gridCol w="4849371"/>
                <a:gridCol w="1999183"/>
              </a:tblGrid>
              <a:tr h="2392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Business </a:t>
                      </a:r>
                      <a:r>
                        <a:rPr lang="es-ES" sz="16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un </a:t>
                      </a:r>
                      <a:r>
                        <a:rPr lang="es-ES" sz="16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capitan</a:t>
                      </a:r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lancha </a:t>
                      </a:r>
                      <a:r>
                        <a:rPr lang="es-ES" sz="16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turitisca</a:t>
                      </a:r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(en USD)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Inversion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FR" sz="16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una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lancha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precio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un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motor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del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otro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equipamiento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permiso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avistamiento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fr-FR" sz="16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y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gastos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/ballenas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promedio por 1 viaje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1 viaje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promedio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viaje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lancha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gananza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 el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capitan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 un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avistamiento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promedio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avistamiento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y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gastos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/Pelagic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promedio por 1 viaje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1 viaje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promedio de excursiones por 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promedio de dias por ano por lancha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gananza por el capitan por un 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promedio por 1 ano de excursiones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050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Useful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contacts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25581"/>
              </p:ext>
            </p:extLst>
          </p:nvPr>
        </p:nvGraphicFramePr>
        <p:xfrm>
          <a:off x="1127448" y="2132856"/>
          <a:ext cx="10369152" cy="3383280"/>
        </p:xfrm>
        <a:graphic>
          <a:graphicData uri="http://schemas.openxmlformats.org/drawingml/2006/table">
            <a:tbl>
              <a:tblPr firstRow="1" bandRow="1">
                <a:tableStyleId>{0D6883D6-53E1-4857-941B-5B2AB41E5F15}</a:tableStyleId>
              </a:tblPr>
              <a:tblGrid>
                <a:gridCol w="1044953"/>
                <a:gridCol w="971271"/>
                <a:gridCol w="2664296"/>
                <a:gridCol w="1152128"/>
                <a:gridCol w="2808312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BIOMAR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 Paz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El Programa de Conservación y Uso Sustentable de la Biodiversidad Marino-Costera en el Golfo de California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Fernando García Flores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Jefe de Equipo      </a:t>
                      </a:r>
                    </a:p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Proyecto Áreas Naturales Protegidas y Turismo Sustentable en el Golfo de California</a:t>
                      </a:r>
                    </a:p>
                    <a:p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r>
                        <a:rPr lang="de-DE" sz="10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3"/>
                        </a:rPr>
                        <a:t>fernando.garcia@gfa-group.de</a:t>
                      </a:r>
                      <a:endParaRPr lang="de-DE" sz="10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de-DE" sz="10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(+52 1) 749 850 00 80</a:t>
                      </a:r>
                      <a:endParaRPr lang="en-US" sz="10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CETMAR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Puerto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San Carlos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Centro de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estudios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tecnologicos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del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Mar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Martin Gonzalez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Garibay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Director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gongarm1@hotmail.com</a:t>
                      </a:r>
                      <a:endParaRPr lang="fr-FR" sz="10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5"/>
                        </a:rPr>
                        <a:t>cetmar31@hotmail.com</a:t>
                      </a:r>
                      <a:endParaRPr lang="fr-FR" sz="10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US" sz="10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PELAGIOS KAKUNJA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 Paz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Organización sin fines de lucro, creada en 2010 por investigadores y científicos mexicanos. Se centra en la investigación de especies de tiburones y otros organismos de aguas abiertas, con la finalidad de generar información para el manejo regional y la implementación de estrategias de conservación.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Armando Lozano </a:t>
                      </a:r>
                      <a:r>
                        <a:rPr lang="en-U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Horcasitas</a:t>
                      </a:r>
                      <a:endParaRPr lang="en-US" sz="12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Biologo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marino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miembro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de la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red</a:t>
                      </a:r>
                      <a:r>
                        <a:rPr lang="fr-FR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Pelagios</a:t>
                      </a:r>
                      <a:endParaRPr lang="en-US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6"/>
                        </a:rPr>
                        <a:t>maarexperiences@gmail.com</a:t>
                      </a:r>
                      <a:endParaRPr lang="fr-FR" sz="10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US" sz="10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1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695400" y="1628800"/>
            <a:ext cx="11233248" cy="4541829"/>
          </a:xfrm>
        </p:spPr>
        <p:txBody>
          <a:bodyPr/>
          <a:lstStyle/>
          <a:p>
            <a:r>
              <a:rPr lang="fr-FR" sz="1600" dirty="0" smtClean="0"/>
              <a:t> </a:t>
            </a:r>
            <a:r>
              <a:rPr lang="fr-FR" sz="1600" b="1" dirty="0" smtClean="0"/>
              <a:t>Initial </a:t>
            </a:r>
            <a:r>
              <a:rPr lang="fr-FR" sz="1600" b="1" dirty="0" err="1" smtClean="0"/>
              <a:t>problematic</a:t>
            </a:r>
            <a:r>
              <a:rPr lang="fr-FR" sz="1600" dirty="0" smtClean="0"/>
              <a:t>: </a:t>
            </a:r>
            <a:r>
              <a:rPr lang="fr-FR" sz="1600" dirty="0" err="1" smtClean="0"/>
              <a:t>Determine</a:t>
            </a:r>
            <a:r>
              <a:rPr lang="fr-FR" sz="1600" dirty="0" smtClean="0"/>
              <a:t> a </a:t>
            </a:r>
            <a:r>
              <a:rPr lang="fr-FR" sz="1600" dirty="0" err="1" smtClean="0"/>
              <a:t>critical</a:t>
            </a:r>
            <a:r>
              <a:rPr lang="fr-FR" sz="1600" dirty="0" smtClean="0"/>
              <a:t> </a:t>
            </a:r>
            <a:r>
              <a:rPr lang="fr-FR" sz="1600" dirty="0" err="1" smtClean="0"/>
              <a:t>level</a:t>
            </a:r>
            <a:r>
              <a:rPr lang="fr-FR" sz="1600" dirty="0" smtClean="0"/>
              <a:t> of </a:t>
            </a:r>
            <a:r>
              <a:rPr lang="fr-FR" sz="1600" dirty="0" err="1" smtClean="0"/>
              <a:t>tourism</a:t>
            </a:r>
            <a:r>
              <a:rPr lang="fr-FR" sz="1600" dirty="0" smtClean="0"/>
              <a:t> to </a:t>
            </a:r>
            <a:r>
              <a:rPr lang="fr-FR" sz="1600" dirty="0" err="1" smtClean="0"/>
              <a:t>reach</a:t>
            </a:r>
            <a:r>
              <a:rPr lang="fr-FR" sz="1600" dirty="0" smtClean="0"/>
              <a:t> a real impact on </a:t>
            </a:r>
            <a:r>
              <a:rPr lang="fr-FR" sz="1600" dirty="0" err="1" smtClean="0"/>
              <a:t>shark</a:t>
            </a:r>
            <a:r>
              <a:rPr lang="fr-FR" sz="1600" dirty="0" smtClean="0"/>
              <a:t> </a:t>
            </a:r>
            <a:r>
              <a:rPr lang="fr-FR" sz="1600" dirty="0" err="1" smtClean="0"/>
              <a:t>fishing</a:t>
            </a:r>
            <a:r>
              <a:rPr lang="fr-FR" sz="1600" dirty="0" smtClean="0"/>
              <a:t> in </a:t>
            </a:r>
            <a:r>
              <a:rPr lang="fr-FR" sz="1600" dirty="0" err="1" smtClean="0"/>
              <a:t>Puerto</a:t>
            </a:r>
            <a:r>
              <a:rPr lang="fr-FR" sz="1600" dirty="0" smtClean="0"/>
              <a:t> San Carlos</a:t>
            </a:r>
          </a:p>
          <a:p>
            <a:pPr indent="0">
              <a:buNone/>
            </a:pPr>
            <a:r>
              <a:rPr lang="fr-FR" sz="1600" dirty="0" smtClean="0"/>
              <a:t> </a:t>
            </a:r>
          </a:p>
          <a:p>
            <a:pPr>
              <a:buNone/>
            </a:pPr>
            <a:endParaRPr lang="fr-FR" sz="1600" dirty="0" smtClean="0"/>
          </a:p>
          <a:p>
            <a:r>
              <a:rPr lang="fr-FR" sz="1600" dirty="0" smtClean="0"/>
              <a:t> </a:t>
            </a:r>
            <a:r>
              <a:rPr lang="fr-FR" sz="1600" b="1" dirty="0" smtClean="0"/>
              <a:t>Initial observation: </a:t>
            </a:r>
            <a:r>
              <a:rPr lang="fr-FR" sz="1600" dirty="0" err="1" smtClean="0"/>
              <a:t>increasing</a:t>
            </a:r>
            <a:r>
              <a:rPr lang="fr-FR" sz="1600" dirty="0" smtClean="0"/>
              <a:t> </a:t>
            </a:r>
            <a:r>
              <a:rPr lang="fr-FR" sz="1600" dirty="0" err="1" smtClean="0"/>
              <a:t>tourism</a:t>
            </a:r>
            <a:r>
              <a:rPr lang="fr-FR" sz="1600" dirty="0" smtClean="0"/>
              <a:t> in PSC </a:t>
            </a:r>
            <a:r>
              <a:rPr lang="fr-FR" sz="1600" dirty="0" err="1" smtClean="0"/>
              <a:t>won’t</a:t>
            </a:r>
            <a:r>
              <a:rPr lang="fr-FR" sz="1600" dirty="0" smtClean="0"/>
              <a:t> have a direct impact on </a:t>
            </a:r>
            <a:r>
              <a:rPr lang="fr-FR" sz="1600" dirty="0" err="1" smtClean="0"/>
              <a:t>shark</a:t>
            </a:r>
            <a:r>
              <a:rPr lang="fr-FR" sz="1600" dirty="0" smtClean="0"/>
              <a:t> </a:t>
            </a:r>
            <a:r>
              <a:rPr lang="fr-FR" sz="1600" dirty="0" err="1" smtClean="0"/>
              <a:t>fishing</a:t>
            </a:r>
            <a:endParaRPr lang="fr-FR" sz="1600" dirty="0" smtClean="0"/>
          </a:p>
          <a:p>
            <a:pPr lvl="1"/>
            <a:r>
              <a:rPr lang="fr-FR" sz="1600" dirty="0" smtClean="0"/>
              <a:t> Shark </a:t>
            </a:r>
            <a:r>
              <a:rPr lang="fr-FR" sz="1600" dirty="0" err="1" smtClean="0"/>
              <a:t>fishermen</a:t>
            </a:r>
            <a:r>
              <a:rPr lang="fr-FR" sz="1600" dirty="0" smtClean="0"/>
              <a:t> are not part of PSC </a:t>
            </a:r>
            <a:r>
              <a:rPr lang="fr-FR" sz="1600" dirty="0" err="1" smtClean="0"/>
              <a:t>community</a:t>
            </a:r>
            <a:r>
              <a:rPr lang="fr-FR" sz="1600" dirty="0" smtClean="0"/>
              <a:t> </a:t>
            </a:r>
          </a:p>
          <a:p>
            <a:pPr lvl="1"/>
            <a:r>
              <a:rPr lang="fr-FR" sz="1600" dirty="0" smtClean="0"/>
              <a:t> </a:t>
            </a:r>
            <a:r>
              <a:rPr lang="fr-FR" sz="1600" dirty="0" err="1" smtClean="0"/>
              <a:t>PSC’s</a:t>
            </a:r>
            <a:r>
              <a:rPr lang="fr-FR" sz="1600" dirty="0" smtClean="0"/>
              <a:t> </a:t>
            </a:r>
            <a:r>
              <a:rPr lang="fr-FR" sz="1600" dirty="0" err="1" smtClean="0"/>
              <a:t>fishermen</a:t>
            </a:r>
            <a:r>
              <a:rPr lang="fr-FR" sz="1600" dirty="0" smtClean="0"/>
              <a:t> </a:t>
            </a:r>
            <a:r>
              <a:rPr lang="fr-FR" sz="1600" dirty="0" err="1" smtClean="0"/>
              <a:t>don’t</a:t>
            </a:r>
            <a:r>
              <a:rPr lang="fr-FR" sz="1600" dirty="0" smtClean="0"/>
              <a:t> </a:t>
            </a:r>
            <a:r>
              <a:rPr lang="fr-FR" sz="1600" dirty="0" err="1" smtClean="0"/>
              <a:t>feel</a:t>
            </a:r>
            <a:r>
              <a:rPr lang="fr-FR" sz="1600" dirty="0" smtClean="0"/>
              <a:t> </a:t>
            </a:r>
            <a:r>
              <a:rPr lang="fr-FR" sz="1600" dirty="0" err="1" smtClean="0"/>
              <a:t>concerned</a:t>
            </a:r>
            <a:r>
              <a:rPr lang="fr-FR" sz="1600" dirty="0" smtClean="0"/>
              <a:t> by issues </a:t>
            </a:r>
            <a:r>
              <a:rPr lang="fr-FR" sz="1600" dirty="0" err="1" smtClean="0"/>
              <a:t>related</a:t>
            </a:r>
            <a:r>
              <a:rPr lang="fr-FR" sz="1600" dirty="0" smtClean="0"/>
              <a:t> to </a:t>
            </a:r>
            <a:r>
              <a:rPr lang="fr-FR" sz="1600" dirty="0" err="1" smtClean="0"/>
              <a:t>shark</a:t>
            </a:r>
            <a:r>
              <a:rPr lang="fr-FR" sz="1600" dirty="0" smtClean="0"/>
              <a:t> </a:t>
            </a:r>
            <a:r>
              <a:rPr lang="fr-FR" sz="1600" dirty="0" err="1" smtClean="0"/>
              <a:t>fishing</a:t>
            </a:r>
            <a:endParaRPr lang="fr-FR" sz="1600" dirty="0" smtClean="0"/>
          </a:p>
          <a:p>
            <a:pPr lvl="1" indent="0">
              <a:buNone/>
            </a:pPr>
            <a:endParaRPr lang="fr-FR" sz="1600" dirty="0" smtClean="0"/>
          </a:p>
          <a:p>
            <a:pPr marL="87313" lvl="1" indent="0">
              <a:buNone/>
            </a:pPr>
            <a:r>
              <a:rPr lang="fr-FR" sz="1600" dirty="0" smtClean="0"/>
              <a:t>  </a:t>
            </a:r>
          </a:p>
          <a:p>
            <a:pPr marL="87313" lvl="1" indent="0">
              <a:buFont typeface="Wingdings" pitchFamily="2" charset="2"/>
              <a:buChar char=""/>
            </a:pPr>
            <a:r>
              <a:rPr lang="fr-FR" sz="1600" b="1" dirty="0" smtClean="0"/>
              <a:t> </a:t>
            </a:r>
            <a:r>
              <a:rPr lang="fr-FR" sz="1600" b="1" dirty="0" err="1" smtClean="0"/>
              <a:t>Increasing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tourism</a:t>
            </a:r>
            <a:r>
              <a:rPr lang="fr-FR" sz="1600" b="1" dirty="0" smtClean="0"/>
              <a:t> in PSC </a:t>
            </a:r>
            <a:r>
              <a:rPr lang="fr-FR" sz="1600" b="1" dirty="0" err="1" smtClean="0"/>
              <a:t>will</a:t>
            </a:r>
            <a:r>
              <a:rPr lang="fr-FR" sz="1600" b="1" dirty="0" smtClean="0"/>
              <a:t> have an indirect impact on </a:t>
            </a:r>
            <a:r>
              <a:rPr lang="fr-FR" sz="1600" b="1" dirty="0" err="1" smtClean="0"/>
              <a:t>shark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fishing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only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under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specific</a:t>
            </a:r>
            <a:r>
              <a:rPr lang="fr-FR" sz="1600" b="1" dirty="0" smtClean="0"/>
              <a:t> conditions:</a:t>
            </a:r>
            <a:r>
              <a:rPr lang="fr-FR" sz="1600" dirty="0" smtClean="0"/>
              <a:t> </a:t>
            </a:r>
          </a:p>
          <a:p>
            <a:pPr marL="711200" lvl="3" indent="101600"/>
            <a:r>
              <a:rPr lang="fr-FR" dirty="0" smtClean="0"/>
              <a:t> If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marine </a:t>
            </a:r>
            <a:r>
              <a:rPr lang="fr-FR" dirty="0" err="1" smtClean="0"/>
              <a:t>fauna</a:t>
            </a:r>
            <a:r>
              <a:rPr lang="fr-FR" dirty="0" smtClean="0"/>
              <a:t> </a:t>
            </a:r>
            <a:r>
              <a:rPr lang="fr-FR" dirty="0" err="1" smtClean="0"/>
              <a:t>watching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raise</a:t>
            </a:r>
            <a:r>
              <a:rPr lang="fr-FR" dirty="0" smtClean="0"/>
              <a:t> </a:t>
            </a:r>
            <a:r>
              <a:rPr lang="fr-FR" dirty="0" err="1" smtClean="0"/>
              <a:t>awareness</a:t>
            </a:r>
            <a:r>
              <a:rPr lang="fr-FR" dirty="0" smtClean="0"/>
              <a:t> on </a:t>
            </a:r>
            <a:r>
              <a:rPr lang="fr-FR" dirty="0" err="1" smtClean="0"/>
              <a:t>overfishing</a:t>
            </a:r>
            <a:r>
              <a:rPr lang="fr-FR" dirty="0" smtClean="0"/>
              <a:t> and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fishermen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r>
              <a:rPr lang="fr-FR" dirty="0" smtClean="0"/>
              <a:t> </a:t>
            </a:r>
          </a:p>
          <a:p>
            <a:pPr marL="711200" lvl="3" indent="101600"/>
            <a:r>
              <a:rPr lang="fr-FR" dirty="0" smtClean="0"/>
              <a:t> if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ecotourism</a:t>
            </a:r>
            <a:r>
              <a:rPr lang="fr-FR" dirty="0" smtClean="0"/>
              <a:t> </a:t>
            </a:r>
            <a:r>
              <a:rPr lang="fr-FR" dirty="0" err="1" smtClean="0"/>
              <a:t>reaches</a:t>
            </a:r>
            <a:r>
              <a:rPr lang="fr-FR" dirty="0" smtClean="0"/>
              <a:t> a large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the </a:t>
            </a:r>
            <a:r>
              <a:rPr lang="fr-FR" dirty="0" err="1" smtClean="0"/>
              <a:t>fishermen</a:t>
            </a:r>
            <a:r>
              <a:rPr lang="fr-FR" dirty="0" smtClean="0"/>
              <a:t> </a:t>
            </a:r>
            <a:r>
              <a:rPr lang="fr-FR" dirty="0" err="1" smtClean="0"/>
              <a:t>feel</a:t>
            </a:r>
            <a:r>
              <a:rPr lang="fr-FR" dirty="0" smtClean="0"/>
              <a:t> </a:t>
            </a:r>
            <a:r>
              <a:rPr lang="fr-FR" dirty="0" err="1" smtClean="0"/>
              <a:t>concerned</a:t>
            </a:r>
            <a:r>
              <a:rPr lang="fr-FR" dirty="0" smtClean="0"/>
              <a:t> by the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fight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overfishing</a:t>
            </a:r>
            <a:r>
              <a:rPr lang="fr-FR" dirty="0" smtClean="0"/>
              <a:t> and </a:t>
            </a:r>
            <a:r>
              <a:rPr lang="fr-FR" dirty="0" err="1" smtClean="0"/>
              <a:t>indirectly</a:t>
            </a:r>
            <a:r>
              <a:rPr lang="fr-FR" dirty="0" smtClean="0"/>
              <a:t> </a:t>
            </a:r>
            <a:r>
              <a:rPr lang="fr-FR" dirty="0" err="1" smtClean="0"/>
              <a:t>prevent</a:t>
            </a:r>
            <a:r>
              <a:rPr lang="fr-FR" dirty="0" smtClean="0"/>
              <a:t> </a:t>
            </a:r>
            <a:r>
              <a:rPr lang="fr-FR" dirty="0" err="1" smtClean="0"/>
              <a:t>shark</a:t>
            </a:r>
            <a:r>
              <a:rPr lang="fr-FR" dirty="0" smtClean="0"/>
              <a:t> </a:t>
            </a:r>
            <a:r>
              <a:rPr lang="fr-FR" dirty="0" err="1" smtClean="0"/>
              <a:t>fishermen</a:t>
            </a:r>
            <a:r>
              <a:rPr lang="fr-FR" dirty="0" smtClean="0"/>
              <a:t> to </a:t>
            </a:r>
            <a:r>
              <a:rPr lang="fr-FR" dirty="0" err="1" smtClean="0"/>
              <a:t>operate</a:t>
            </a:r>
            <a:r>
              <a:rPr lang="fr-FR" dirty="0" smtClean="0"/>
              <a:t> </a:t>
            </a:r>
            <a:r>
              <a:rPr lang="fr-FR" dirty="0" err="1" smtClean="0"/>
              <a:t>locally</a:t>
            </a:r>
            <a:endParaRPr lang="fr-FR" dirty="0" smtClean="0"/>
          </a:p>
          <a:p>
            <a:pPr marL="711200" lvl="3">
              <a:buNone/>
            </a:pPr>
            <a:endParaRPr lang="fr-FR" dirty="0" smtClean="0"/>
          </a:p>
          <a:p>
            <a:pPr>
              <a:buNone/>
            </a:pPr>
            <a:endParaRPr lang="fr-FR" sz="1600" dirty="0" smtClean="0"/>
          </a:p>
          <a:p>
            <a:r>
              <a:rPr lang="fr-FR" sz="1600" b="1" dirty="0" err="1" smtClean="0"/>
              <a:t>Revised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problematics</a:t>
            </a:r>
            <a:r>
              <a:rPr lang="fr-FR" sz="1600" b="1" dirty="0" smtClean="0"/>
              <a:t> for </a:t>
            </a:r>
            <a:r>
              <a:rPr lang="fr-FR" sz="1600" b="1" dirty="0" err="1" smtClean="0"/>
              <a:t>this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study</a:t>
            </a:r>
            <a:r>
              <a:rPr lang="fr-FR" sz="1600" b="1" dirty="0" smtClean="0"/>
              <a:t>: </a:t>
            </a:r>
          </a:p>
          <a:p>
            <a:pPr lvl="1"/>
            <a:r>
              <a:rPr lang="en-US" sz="1600" dirty="0" smtClean="0"/>
              <a:t>What is the actual level of fishing in Puerto San Carlos? And </a:t>
            </a:r>
            <a:r>
              <a:rPr lang="en-US" sz="1600" dirty="0" err="1" smtClean="0"/>
              <a:t>espcecially</a:t>
            </a:r>
            <a:r>
              <a:rPr lang="en-US" sz="1600" dirty="0" smtClean="0"/>
              <a:t> of shark fishing?</a:t>
            </a:r>
            <a:endParaRPr lang="en-US" sz="1600" dirty="0"/>
          </a:p>
          <a:p>
            <a:pPr lvl="1"/>
            <a:r>
              <a:rPr lang="en-US" sz="1600" dirty="0" smtClean="0"/>
              <a:t>How can eco-tourism as a whole be developed in PSC? What would be the economic benefits for the community?</a:t>
            </a:r>
          </a:p>
          <a:p>
            <a:pPr lvl="1"/>
            <a:r>
              <a:rPr lang="en-US" sz="1600" dirty="0" smtClean="0"/>
              <a:t>How can Pelagic Life be better integrated in the community of PSC to be part of that eco-tourism development?</a:t>
            </a:r>
          </a:p>
          <a:p>
            <a:pPr lvl="1"/>
            <a:r>
              <a:rPr lang="en-US" sz="1600" dirty="0" smtClean="0"/>
              <a:t>What would be the conditions to make that eco-tourism have an impact on local fishermen and ultimately on shark fishing?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Objectives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313518" y="1804483"/>
            <a:ext cx="3947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331040" y="1798876"/>
            <a:ext cx="9222" cy="33583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15060" y="5157192"/>
            <a:ext cx="5452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case </a:t>
            </a:r>
            <a:r>
              <a:rPr lang="fr-FR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study</a:t>
            </a: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for inspiration: Tao in the Philippines</a:t>
            </a:r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40</a:t>
            </a:fld>
            <a:endParaRPr lang="en-US" sz="1200" b="0" i="0" u="none" strike="noStrike" cap="none" baseline="0">
              <a:solidFill>
                <a:srgbClr val="8888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516" t="9090" r="16925" b="10000"/>
          <a:stretch>
            <a:fillRect/>
          </a:stretch>
        </p:blipFill>
        <p:spPr bwMode="auto">
          <a:xfrm>
            <a:off x="10200456" y="75662"/>
            <a:ext cx="1555120" cy="11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1019" t="19761" r="13972" b="22595"/>
          <a:stretch>
            <a:fillRect/>
          </a:stretch>
        </p:blipFill>
        <p:spPr bwMode="auto">
          <a:xfrm>
            <a:off x="5098926" y="3002504"/>
            <a:ext cx="6768752" cy="325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089998" y="1755393"/>
            <a:ext cx="6665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TAO Experiences</a:t>
            </a:r>
          </a:p>
          <a:p>
            <a:r>
              <a:rPr lang="en-US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“We are the islanders, we are your hosts, proud of our way of life and proud to welcome you as our guests. Join us on a journey to discover the raw beauty of island life in the Philippines last frontier.”</a:t>
            </a:r>
          </a:p>
          <a:p>
            <a:endParaRPr lang="fr-F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3352" y="1818104"/>
            <a:ext cx="4248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Concept? 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days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boat trip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around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remote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islands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local guides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well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trained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How? 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Local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boats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adapted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tourism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services  and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nights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camps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next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villages. No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overall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comfort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but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great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guides,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great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food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great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client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Organization</a:t>
            </a:r>
            <a:r>
              <a:rPr lang="fr-FR" sz="1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For-profit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tourist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company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fr-FR" sz="1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strong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social DNA and local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hlinkClick r:id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"/>
              </a:rPr>
              <a:t>http://taophilippines.com/open-group-experience</a:t>
            </a:r>
            <a:r>
              <a:rPr lang="fr-FR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"/>
              </a:rPr>
              <a:t>/</a:t>
            </a:r>
            <a:endParaRPr lang="fr-FR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69616" y="2176090"/>
            <a:ext cx="5756992" cy="363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French NGO created in 2011 in </a:t>
            </a:r>
            <a:r>
              <a:rPr lang="en-US" sz="1600" dirty="0"/>
              <a:t>France. </a:t>
            </a: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>
                <a:hlinkClick r:id="rId3"/>
              </a:rPr>
              <a:t>ww.adviseforchange.com</a:t>
            </a: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/>
              <a:t>P</a:t>
            </a:r>
            <a:r>
              <a:rPr lang="en-US" sz="1600" dirty="0" smtClean="0"/>
              <a:t>roviding pro-bono consulting missions to social entrepreneurs</a:t>
            </a:r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In France, </a:t>
            </a:r>
            <a:r>
              <a:rPr lang="en-US" sz="1600" dirty="0"/>
              <a:t>Latin America and South East </a:t>
            </a:r>
            <a:r>
              <a:rPr lang="en-US" sz="1600" dirty="0" smtClean="0"/>
              <a:t>Asia</a:t>
            </a:r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fr-FR" sz="1600" dirty="0" smtClean="0"/>
              <a:t>10 missions / </a:t>
            </a:r>
            <a:r>
              <a:rPr lang="fr-FR" sz="1600" dirty="0" err="1" smtClean="0"/>
              <a:t>year</a:t>
            </a:r>
            <a:r>
              <a:rPr lang="fr-FR" sz="1600" dirty="0" smtClean="0"/>
              <a:t> in </a:t>
            </a:r>
            <a:r>
              <a:rPr lang="fr-FR" sz="1600" dirty="0" err="1" smtClean="0"/>
              <a:t>partnership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Ashoka</a:t>
            </a:r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Consultants: Romain Joly &amp; Amandine de </a:t>
            </a:r>
            <a:r>
              <a:rPr lang="en-US" sz="1600" dirty="0" err="1" smtClean="0"/>
              <a:t>Montvalon</a:t>
            </a:r>
            <a:endParaRPr lang="en-US" sz="1600" dirty="0" smtClean="0"/>
          </a:p>
          <a:p>
            <a:pPr indent="0">
              <a:lnSpc>
                <a:spcPct val="100000"/>
              </a:lnSpc>
              <a:buNone/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5 weeks project for Pelagic </a:t>
            </a:r>
            <a:r>
              <a:rPr lang="en-US" sz="1600" dirty="0"/>
              <a:t>Life (Feb. 19 - March </a:t>
            </a:r>
            <a:r>
              <a:rPr lang="en-US" sz="1600" dirty="0" smtClean="0"/>
              <a:t>24 2016) including 3 weeks on the ground in Puerto San Carlos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Advise</a:t>
            </a:r>
            <a:r>
              <a:rPr lang="fr-FR" dirty="0" smtClean="0"/>
              <a:t> for Change?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http://ff16b2c91b1f5a30fb0f-46f1abb9330a6be900ebb9903b597343.r67.cf1.rackcdn.com/files/543acbd288a54aff5a000055/size_1_logo-advise-for-ch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42" y="1614792"/>
            <a:ext cx="2428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omain J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56" y="4959735"/>
            <a:ext cx="1001373" cy="1024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4072" y="3426805"/>
            <a:ext cx="990974" cy="10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6" name="Espace réservé du texte 5"/>
          <p:cNvSpPr txBox="1">
            <a:spLocks/>
          </p:cNvSpPr>
          <p:nvPr/>
        </p:nvSpPr>
        <p:spPr>
          <a:xfrm>
            <a:off x="7735046" y="3490876"/>
            <a:ext cx="2920468" cy="1415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600" dirty="0" smtClean="0"/>
              <a:t>6 </a:t>
            </a:r>
            <a:r>
              <a:rPr lang="fr-FR" sz="1600" dirty="0" err="1" smtClean="0"/>
              <a:t>years</a:t>
            </a:r>
            <a:r>
              <a:rPr lang="fr-FR" sz="1600" dirty="0" smtClean="0"/>
              <a:t> </a:t>
            </a:r>
            <a:r>
              <a:rPr lang="fr-FR" sz="1600" dirty="0" err="1" smtClean="0"/>
              <a:t>experience</a:t>
            </a:r>
            <a:endParaRPr lang="fr-FR" sz="1600" dirty="0" smtClean="0"/>
          </a:p>
          <a:p>
            <a:pPr>
              <a:lnSpc>
                <a:spcPct val="100000"/>
              </a:lnSpc>
            </a:pPr>
            <a:r>
              <a:rPr lang="fr-FR" sz="1600" dirty="0" smtClean="0"/>
              <a:t>Public </a:t>
            </a:r>
            <a:r>
              <a:rPr lang="fr-FR" sz="1600" dirty="0" err="1" smtClean="0"/>
              <a:t>affairs</a:t>
            </a:r>
            <a:endParaRPr lang="fr-FR" sz="1600" dirty="0" smtClean="0"/>
          </a:p>
          <a:p>
            <a:pPr>
              <a:lnSpc>
                <a:spcPct val="100000"/>
              </a:lnSpc>
            </a:pPr>
            <a:r>
              <a:rPr lang="fr-FR" sz="1600" dirty="0" smtClean="0"/>
              <a:t>Strategic communications</a:t>
            </a:r>
          </a:p>
          <a:p>
            <a:pPr>
              <a:lnSpc>
                <a:spcPct val="100000"/>
              </a:lnSpc>
            </a:pPr>
            <a:r>
              <a:rPr lang="fr-FR" sz="1600" dirty="0" smtClean="0">
                <a:hlinkClick r:id="rId7"/>
              </a:rPr>
              <a:t>ademontvalon@gmail.com</a:t>
            </a:r>
            <a:endParaRPr lang="fr-FR" sz="16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</p:txBody>
      </p:sp>
      <p:sp>
        <p:nvSpPr>
          <p:cNvPr id="17" name="Espace réservé du texte 5"/>
          <p:cNvSpPr txBox="1">
            <a:spLocks/>
          </p:cNvSpPr>
          <p:nvPr/>
        </p:nvSpPr>
        <p:spPr>
          <a:xfrm>
            <a:off x="7985306" y="4931934"/>
            <a:ext cx="2736304" cy="1415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600" dirty="0" smtClean="0"/>
              <a:t>6 </a:t>
            </a:r>
            <a:r>
              <a:rPr lang="fr-FR" sz="1600" dirty="0" err="1" smtClean="0"/>
              <a:t>years</a:t>
            </a:r>
            <a:r>
              <a:rPr lang="fr-FR" sz="1600" dirty="0" smtClean="0"/>
              <a:t> </a:t>
            </a:r>
            <a:r>
              <a:rPr lang="fr-FR" sz="1600" dirty="0" err="1" smtClean="0"/>
              <a:t>experience</a:t>
            </a:r>
            <a:endParaRPr lang="fr-FR" sz="1600" dirty="0" smtClean="0"/>
          </a:p>
          <a:p>
            <a:pPr>
              <a:lnSpc>
                <a:spcPct val="100000"/>
              </a:lnSpc>
            </a:pPr>
            <a:r>
              <a:rPr lang="fr-FR" sz="1600" dirty="0" smtClean="0"/>
              <a:t>Start-up due diligences</a:t>
            </a:r>
          </a:p>
          <a:p>
            <a:pPr>
              <a:lnSpc>
                <a:spcPct val="100000"/>
              </a:lnSpc>
            </a:pPr>
            <a:r>
              <a:rPr lang="fr-FR" sz="1600" dirty="0" smtClean="0"/>
              <a:t>Social innovation </a:t>
            </a:r>
            <a:r>
              <a:rPr lang="fr-FR" sz="1600" dirty="0" err="1" smtClean="0"/>
              <a:t>projects</a:t>
            </a:r>
            <a:endParaRPr lang="fr-FR" sz="1600" dirty="0" smtClean="0"/>
          </a:p>
          <a:p>
            <a:pPr>
              <a:lnSpc>
                <a:spcPct val="100000"/>
              </a:lnSpc>
            </a:pPr>
            <a:r>
              <a:rPr lang="fr-FR" sz="1600" dirty="0" smtClean="0">
                <a:hlinkClick r:id="rId8"/>
              </a:rPr>
              <a:t>jr.romainjoly@gmail.com</a:t>
            </a:r>
            <a:endParaRPr lang="fr-FR" sz="16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</p:txBody>
      </p:sp>
      <p:sp>
        <p:nvSpPr>
          <p:cNvPr id="3" name="AutoShape 2" descr="Images intégrée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WARNING ABOUT THE FIGURES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91054" y="1898634"/>
            <a:ext cx="11450802" cy="4460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900" dirty="0" smtClean="0"/>
              <a:t> It </a:t>
            </a:r>
            <a:r>
              <a:rPr lang="fr-FR" sz="1900" dirty="0" err="1" smtClean="0"/>
              <a:t>was</a:t>
            </a:r>
            <a:r>
              <a:rPr lang="fr-FR" sz="1900" dirty="0" smtClean="0"/>
              <a:t> </a:t>
            </a:r>
            <a:r>
              <a:rPr lang="fr-FR" sz="1900" dirty="0" err="1" smtClean="0"/>
              <a:t>much</a:t>
            </a:r>
            <a:r>
              <a:rPr lang="fr-FR" sz="1900" dirty="0" smtClean="0"/>
              <a:t> more </a:t>
            </a:r>
            <a:r>
              <a:rPr lang="fr-FR" sz="1900" dirty="0" err="1" smtClean="0"/>
              <a:t>difficult</a:t>
            </a:r>
            <a:r>
              <a:rPr lang="fr-FR" sz="1900" dirty="0" smtClean="0"/>
              <a:t> to </a:t>
            </a:r>
            <a:r>
              <a:rPr lang="fr-FR" sz="1900" dirty="0" err="1" smtClean="0"/>
              <a:t>find</a:t>
            </a:r>
            <a:r>
              <a:rPr lang="fr-FR" sz="1900" dirty="0" smtClean="0"/>
              <a:t> official figures about </a:t>
            </a:r>
            <a:r>
              <a:rPr lang="fr-FR" sz="1900" dirty="0" err="1" smtClean="0"/>
              <a:t>Puerto</a:t>
            </a:r>
            <a:r>
              <a:rPr lang="fr-FR" sz="1900" dirty="0" smtClean="0"/>
              <a:t> San Carlos </a:t>
            </a:r>
            <a:r>
              <a:rPr lang="fr-FR" sz="1900" dirty="0" err="1" smtClean="0"/>
              <a:t>that</a:t>
            </a:r>
            <a:r>
              <a:rPr lang="fr-FR" sz="1900" dirty="0" smtClean="0"/>
              <a:t> </a:t>
            </a:r>
            <a:r>
              <a:rPr lang="fr-FR" sz="1900" dirty="0" err="1" smtClean="0"/>
              <a:t>we</a:t>
            </a:r>
            <a:r>
              <a:rPr lang="fr-FR" sz="1900" dirty="0" smtClean="0"/>
              <a:t> </a:t>
            </a:r>
            <a:r>
              <a:rPr lang="fr-FR" sz="1900" dirty="0" err="1" smtClean="0"/>
              <a:t>initially</a:t>
            </a:r>
            <a:r>
              <a:rPr lang="fr-FR" sz="1900" dirty="0" smtClean="0"/>
              <a:t> </a:t>
            </a:r>
            <a:r>
              <a:rPr lang="fr-FR" sz="1900" dirty="0" err="1" smtClean="0"/>
              <a:t>thought</a:t>
            </a:r>
            <a:r>
              <a:rPr lang="fr-FR" sz="1900" dirty="0" smtClean="0"/>
              <a:t>.  For </a:t>
            </a:r>
            <a:r>
              <a:rPr lang="fr-FR" sz="1900" dirty="0" err="1" smtClean="0"/>
              <a:t>example</a:t>
            </a:r>
            <a:r>
              <a:rPr lang="fr-FR" sz="1900" dirty="0" smtClean="0"/>
              <a:t>, CONAPESCA / SAGARPA local </a:t>
            </a:r>
            <a:r>
              <a:rPr lang="fr-FR" sz="1900" dirty="0" err="1" smtClean="0"/>
              <a:t>representative</a:t>
            </a:r>
            <a:r>
              <a:rPr lang="fr-FR" sz="1900" dirty="0" smtClean="0"/>
              <a:t> in PSC </a:t>
            </a:r>
            <a:r>
              <a:rPr lang="fr-FR" sz="1900" dirty="0" err="1" smtClean="0"/>
              <a:t>did</a:t>
            </a:r>
            <a:r>
              <a:rPr lang="fr-FR" sz="1900" dirty="0" smtClean="0"/>
              <a:t> not </a:t>
            </a:r>
            <a:r>
              <a:rPr lang="fr-FR" sz="1900" dirty="0" err="1" smtClean="0"/>
              <a:t>want</a:t>
            </a:r>
            <a:r>
              <a:rPr lang="fr-FR" sz="1900" dirty="0" smtClean="0"/>
              <a:t> to </a:t>
            </a:r>
            <a:r>
              <a:rPr lang="fr-FR" sz="1900" dirty="0" err="1" smtClean="0"/>
              <a:t>share</a:t>
            </a:r>
            <a:r>
              <a:rPr lang="fr-FR" sz="1900" dirty="0" smtClean="0"/>
              <a:t> </a:t>
            </a:r>
            <a:r>
              <a:rPr lang="fr-FR" sz="1900" dirty="0" err="1" smtClean="0"/>
              <a:t>any</a:t>
            </a:r>
            <a:r>
              <a:rPr lang="fr-FR" sz="1900" dirty="0" smtClean="0"/>
              <a:t> data </a:t>
            </a:r>
            <a:r>
              <a:rPr lang="fr-FR" sz="1900" dirty="0" err="1" smtClean="0"/>
              <a:t>with</a:t>
            </a:r>
            <a:r>
              <a:rPr lang="fr-FR" sz="1900" dirty="0" smtClean="0"/>
              <a:t> us. </a:t>
            </a:r>
          </a:p>
          <a:p>
            <a:pPr>
              <a:lnSpc>
                <a:spcPct val="100000"/>
              </a:lnSpc>
            </a:pPr>
            <a:endParaRPr lang="fr-FR" sz="1900" dirty="0" smtClean="0"/>
          </a:p>
          <a:p>
            <a:pPr>
              <a:lnSpc>
                <a:spcPct val="100000"/>
              </a:lnSpc>
            </a:pPr>
            <a:r>
              <a:rPr lang="fr-FR" sz="1900" dirty="0" smtClean="0"/>
              <a:t>All figures in the slides </a:t>
            </a:r>
            <a:r>
              <a:rPr lang="fr-FR" sz="1900" dirty="0" err="1" smtClean="0"/>
              <a:t>refer</a:t>
            </a:r>
            <a:r>
              <a:rPr lang="fr-FR" sz="1900" dirty="0" smtClean="0"/>
              <a:t> to a </a:t>
            </a:r>
            <a:r>
              <a:rPr lang="fr-FR" sz="1900" dirty="0" err="1" smtClean="0"/>
              <a:t>precise</a:t>
            </a:r>
            <a:r>
              <a:rPr lang="fr-FR" sz="1900" dirty="0" smtClean="0"/>
              <a:t> source (in </a:t>
            </a:r>
            <a:r>
              <a:rPr lang="fr-FR" sz="1900" dirty="0" err="1" smtClean="0"/>
              <a:t>ppt</a:t>
            </a:r>
            <a:r>
              <a:rPr lang="fr-FR" sz="1900" dirty="0" smtClean="0"/>
              <a:t> </a:t>
            </a:r>
            <a:r>
              <a:rPr lang="fr-FR" sz="1900" dirty="0" err="1" smtClean="0"/>
              <a:t>comments</a:t>
            </a:r>
            <a:r>
              <a:rPr lang="fr-FR" sz="1900" dirty="0" smtClean="0"/>
              <a:t>) but </a:t>
            </a:r>
            <a:r>
              <a:rPr lang="fr-FR" sz="1900" dirty="0" err="1" smtClean="0"/>
              <a:t>it</a:t>
            </a:r>
            <a:r>
              <a:rPr lang="fr-FR" sz="1900" dirty="0" smtClean="0"/>
              <a:t> </a:t>
            </a:r>
            <a:r>
              <a:rPr lang="fr-FR" sz="1900" dirty="0" err="1" smtClean="0"/>
              <a:t>is</a:t>
            </a:r>
            <a:r>
              <a:rPr lang="fr-FR" sz="1900" dirty="0" smtClean="0"/>
              <a:t> important to </a:t>
            </a:r>
            <a:r>
              <a:rPr lang="fr-FR" sz="1900" dirty="0" err="1" smtClean="0"/>
              <a:t>differentiate</a:t>
            </a:r>
            <a:r>
              <a:rPr lang="fr-FR" sz="1900" dirty="0" smtClean="0"/>
              <a:t>: </a:t>
            </a:r>
          </a:p>
          <a:p>
            <a:pPr lvl="1">
              <a:lnSpc>
                <a:spcPct val="100000"/>
              </a:lnSpc>
            </a:pPr>
            <a:r>
              <a:rPr lang="fr-FR" sz="1900" b="1" dirty="0" smtClean="0"/>
              <a:t>figures </a:t>
            </a:r>
            <a:r>
              <a:rPr lang="fr-FR" sz="1900" b="1" dirty="0" err="1" smtClean="0"/>
              <a:t>which</a:t>
            </a:r>
            <a:r>
              <a:rPr lang="fr-FR" sz="1900" b="1" dirty="0" smtClean="0"/>
              <a:t> come </a:t>
            </a:r>
            <a:r>
              <a:rPr lang="fr-FR" sz="1900" b="1" dirty="0" err="1" smtClean="0"/>
              <a:t>from</a:t>
            </a:r>
            <a:r>
              <a:rPr lang="fr-FR" sz="1900" b="1" dirty="0" smtClean="0"/>
              <a:t> official sources</a:t>
            </a:r>
            <a:r>
              <a:rPr lang="fr-FR" sz="1900" dirty="0" smtClean="0"/>
              <a:t>, </a:t>
            </a:r>
            <a:r>
              <a:rPr lang="fr-FR" sz="1900" dirty="0" err="1" smtClean="0"/>
              <a:t>mainly</a:t>
            </a:r>
            <a:r>
              <a:rPr lang="fr-FR" sz="1900" dirty="0" smtClean="0"/>
              <a:t> figures about Baja </a:t>
            </a:r>
            <a:r>
              <a:rPr lang="fr-FR" sz="1900" dirty="0" err="1" smtClean="0"/>
              <a:t>California</a:t>
            </a:r>
            <a:r>
              <a:rPr lang="fr-FR" sz="1900" dirty="0" smtClean="0"/>
              <a:t> Sur and </a:t>
            </a:r>
            <a:r>
              <a:rPr lang="fr-FR" sz="1900" dirty="0" err="1" smtClean="0"/>
              <a:t>Comondu</a:t>
            </a:r>
            <a:endParaRPr lang="fr-FR" sz="1900" dirty="0" smtClean="0"/>
          </a:p>
          <a:p>
            <a:pPr lvl="1">
              <a:lnSpc>
                <a:spcPct val="100000"/>
              </a:lnSpc>
            </a:pPr>
            <a:r>
              <a:rPr lang="fr-FR" sz="1900" b="1" dirty="0" smtClean="0"/>
              <a:t>Figures </a:t>
            </a:r>
            <a:r>
              <a:rPr lang="fr-FR" sz="1900" b="1" dirty="0" err="1" smtClean="0"/>
              <a:t>which</a:t>
            </a:r>
            <a:r>
              <a:rPr lang="fr-FR" sz="1900" b="1" dirty="0" smtClean="0"/>
              <a:t> come </a:t>
            </a:r>
            <a:r>
              <a:rPr lang="fr-FR" sz="1900" b="1" dirty="0" err="1" smtClean="0"/>
              <a:t>from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informal</a:t>
            </a:r>
            <a:r>
              <a:rPr lang="fr-FR" sz="1900" b="1" dirty="0" smtClean="0"/>
              <a:t> sources </a:t>
            </a:r>
            <a:r>
              <a:rPr lang="fr-FR" sz="1900" dirty="0" smtClean="0"/>
              <a:t>(</a:t>
            </a:r>
            <a:r>
              <a:rPr lang="fr-FR" sz="1900" dirty="0" err="1" smtClean="0"/>
              <a:t>student’s</a:t>
            </a:r>
            <a:r>
              <a:rPr lang="fr-FR" sz="1900" dirty="0" smtClean="0"/>
              <a:t> </a:t>
            </a:r>
            <a:r>
              <a:rPr lang="fr-FR" sz="1900" dirty="0" err="1" smtClean="0"/>
              <a:t>thesis</a:t>
            </a:r>
            <a:r>
              <a:rPr lang="fr-FR" sz="1900" dirty="0" smtClean="0"/>
              <a:t> and on the </a:t>
            </a:r>
            <a:r>
              <a:rPr lang="fr-FR" sz="1900" dirty="0" err="1" smtClean="0"/>
              <a:t>ground</a:t>
            </a:r>
            <a:r>
              <a:rPr lang="fr-FR" sz="1900" dirty="0" smtClean="0"/>
              <a:t> interviews) </a:t>
            </a:r>
            <a:r>
              <a:rPr lang="fr-FR" sz="1900" dirty="0" err="1" smtClean="0"/>
              <a:t>that</a:t>
            </a:r>
            <a:r>
              <a:rPr lang="fr-FR" sz="1900" dirty="0" smtClean="0"/>
              <a:t> are </a:t>
            </a:r>
            <a:r>
              <a:rPr lang="fr-FR" sz="1900" dirty="0" err="1" smtClean="0"/>
              <a:t>those</a:t>
            </a:r>
            <a:r>
              <a:rPr lang="fr-FR" sz="1900" dirty="0" smtClean="0"/>
              <a:t> </a:t>
            </a:r>
            <a:r>
              <a:rPr lang="fr-FR" sz="1900" dirty="0" err="1" smtClean="0"/>
              <a:t>we</a:t>
            </a:r>
            <a:r>
              <a:rPr lang="fr-FR" sz="1900" dirty="0" smtClean="0"/>
              <a:t> use to </a:t>
            </a:r>
            <a:r>
              <a:rPr lang="fr-FR" sz="1900" dirty="0" err="1" smtClean="0"/>
              <a:t>analyze</a:t>
            </a:r>
            <a:r>
              <a:rPr lang="fr-FR" sz="1900" dirty="0" smtClean="0"/>
              <a:t> </a:t>
            </a:r>
            <a:r>
              <a:rPr lang="fr-FR" sz="1900" dirty="0" err="1" smtClean="0"/>
              <a:t>Puerto</a:t>
            </a:r>
            <a:r>
              <a:rPr lang="fr-FR" sz="1900" dirty="0" smtClean="0"/>
              <a:t> San Carlos’ </a:t>
            </a:r>
            <a:r>
              <a:rPr lang="fr-FR" sz="1900" dirty="0" err="1" smtClean="0"/>
              <a:t>fishing</a:t>
            </a:r>
            <a:r>
              <a:rPr lang="fr-FR" sz="1900" dirty="0" smtClean="0"/>
              <a:t> and </a:t>
            </a:r>
            <a:r>
              <a:rPr lang="fr-FR" sz="1900" dirty="0" err="1" smtClean="0"/>
              <a:t>tourism</a:t>
            </a:r>
            <a:r>
              <a:rPr lang="fr-FR" sz="1900" dirty="0" smtClean="0"/>
              <a:t> industries. </a:t>
            </a:r>
          </a:p>
          <a:p>
            <a:pPr lvl="1">
              <a:lnSpc>
                <a:spcPct val="100000"/>
              </a:lnSpc>
            </a:pPr>
            <a:endParaRPr lang="fr-FR" sz="1900" dirty="0" smtClean="0"/>
          </a:p>
          <a:p>
            <a:pPr>
              <a:lnSpc>
                <a:spcPct val="100000"/>
              </a:lnSpc>
            </a:pPr>
            <a:r>
              <a:rPr lang="fr-FR" sz="1900" dirty="0" smtClean="0"/>
              <a:t>As regards the figures on the value of the </a:t>
            </a:r>
            <a:r>
              <a:rPr lang="fr-FR" sz="1900" dirty="0" err="1" smtClean="0"/>
              <a:t>fishing</a:t>
            </a:r>
            <a:r>
              <a:rPr lang="fr-FR" sz="1900" dirty="0" smtClean="0"/>
              <a:t> </a:t>
            </a:r>
            <a:r>
              <a:rPr lang="fr-FR" sz="1900" dirty="0" err="1" smtClean="0"/>
              <a:t>industry</a:t>
            </a:r>
            <a:r>
              <a:rPr lang="fr-FR" sz="1900" dirty="0" smtClean="0"/>
              <a:t> and the </a:t>
            </a:r>
            <a:r>
              <a:rPr lang="fr-FR" sz="1900" dirty="0" err="1" smtClean="0"/>
              <a:t>tourism</a:t>
            </a:r>
            <a:r>
              <a:rPr lang="fr-FR" sz="1900" dirty="0" smtClean="0"/>
              <a:t> </a:t>
            </a:r>
            <a:r>
              <a:rPr lang="fr-FR" sz="1900" dirty="0" err="1" smtClean="0"/>
              <a:t>industry</a:t>
            </a:r>
            <a:r>
              <a:rPr lang="fr-FR" sz="1900" dirty="0" smtClean="0"/>
              <a:t> ,</a:t>
            </a:r>
            <a:r>
              <a:rPr lang="fr-FR" sz="1900" dirty="0" err="1" smtClean="0"/>
              <a:t>we</a:t>
            </a:r>
            <a:r>
              <a:rPr lang="fr-FR" sz="1900" dirty="0" smtClean="0"/>
              <a:t> </a:t>
            </a:r>
            <a:r>
              <a:rPr lang="fr-FR" sz="1900" dirty="0" err="1" smtClean="0"/>
              <a:t>calculated</a:t>
            </a:r>
            <a:r>
              <a:rPr lang="fr-FR" sz="1900" dirty="0" smtClean="0"/>
              <a:t> </a:t>
            </a:r>
            <a:r>
              <a:rPr lang="fr-FR" sz="1900" dirty="0" err="1" smtClean="0"/>
              <a:t>them</a:t>
            </a:r>
            <a:r>
              <a:rPr lang="fr-FR" sz="1900" dirty="0" smtClean="0"/>
              <a:t> </a:t>
            </a:r>
            <a:r>
              <a:rPr lang="fr-FR" sz="1900" dirty="0" err="1" smtClean="0"/>
              <a:t>from</a:t>
            </a:r>
            <a:r>
              <a:rPr lang="fr-FR" sz="1900" dirty="0" smtClean="0"/>
              <a:t>  the information </a:t>
            </a:r>
            <a:r>
              <a:rPr lang="fr-FR" sz="1900" dirty="0" err="1" smtClean="0"/>
              <a:t>we</a:t>
            </a:r>
            <a:r>
              <a:rPr lang="fr-FR" sz="1900" dirty="0" smtClean="0"/>
              <a:t> </a:t>
            </a:r>
            <a:r>
              <a:rPr lang="fr-FR" sz="1900" dirty="0" err="1" smtClean="0"/>
              <a:t>got</a:t>
            </a:r>
            <a:r>
              <a:rPr lang="fr-FR" sz="1900" dirty="0" smtClean="0"/>
              <a:t> on the </a:t>
            </a:r>
            <a:r>
              <a:rPr lang="fr-FR" sz="1900" dirty="0" err="1" smtClean="0"/>
              <a:t>ground</a:t>
            </a:r>
            <a:r>
              <a:rPr lang="fr-FR" sz="1900" dirty="0" smtClean="0"/>
              <a:t> . </a:t>
            </a:r>
            <a:r>
              <a:rPr lang="fr-FR" sz="2000" b="1" dirty="0" err="1" smtClean="0">
                <a:solidFill>
                  <a:srgbClr val="FF0000"/>
                </a:solidFill>
              </a:rPr>
              <a:t>These</a:t>
            </a:r>
            <a:r>
              <a:rPr lang="fr-FR" sz="2000" b="1" dirty="0" smtClean="0">
                <a:solidFill>
                  <a:srgbClr val="FF0000"/>
                </a:solidFill>
              </a:rPr>
              <a:t> are </a:t>
            </a:r>
            <a:r>
              <a:rPr lang="fr-FR" sz="2000" b="1" dirty="0" err="1" smtClean="0">
                <a:solidFill>
                  <a:srgbClr val="FF0000"/>
                </a:solidFill>
              </a:rPr>
              <a:t>thus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estimates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so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we</a:t>
            </a:r>
            <a:r>
              <a:rPr lang="fr-FR" sz="2000" b="1" dirty="0" smtClean="0">
                <a:solidFill>
                  <a:srgbClr val="FF0000"/>
                </a:solidFill>
              </a:rPr>
              <a:t> do not </a:t>
            </a:r>
            <a:r>
              <a:rPr lang="fr-FR" sz="2000" b="1" dirty="0" err="1" smtClean="0">
                <a:solidFill>
                  <a:srgbClr val="FF0000"/>
                </a:solidFill>
              </a:rPr>
              <a:t>recommend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using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them</a:t>
            </a:r>
            <a:r>
              <a:rPr lang="fr-FR" sz="2000" b="1" dirty="0" smtClean="0">
                <a:solidFill>
                  <a:srgbClr val="FF0000"/>
                </a:solidFill>
              </a:rPr>
              <a:t> in </a:t>
            </a:r>
            <a:r>
              <a:rPr lang="fr-FR" sz="2000" b="1" dirty="0" err="1" smtClean="0">
                <a:solidFill>
                  <a:srgbClr val="FF0000"/>
                </a:solidFill>
              </a:rPr>
              <a:t>your</a:t>
            </a:r>
            <a:r>
              <a:rPr lang="fr-FR" sz="2000" b="1" dirty="0" smtClean="0">
                <a:solidFill>
                  <a:srgbClr val="FF0000"/>
                </a:solidFill>
              </a:rPr>
              <a:t> publications.</a:t>
            </a:r>
          </a:p>
          <a:p>
            <a:pPr>
              <a:lnSpc>
                <a:spcPct val="100000"/>
              </a:lnSpc>
            </a:pPr>
            <a:endParaRPr lang="fr-FR" sz="20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chemeClr val="tx1"/>
                </a:solidFill>
              </a:rPr>
              <a:t>The pesos / dollar exchange rate in the </a:t>
            </a:r>
            <a:r>
              <a:rPr lang="fr-FR" sz="2000" dirty="0" err="1" smtClean="0">
                <a:solidFill>
                  <a:schemeClr val="tx1"/>
                </a:solidFill>
              </a:rPr>
              <a:t>following</a:t>
            </a:r>
            <a:r>
              <a:rPr lang="fr-FR" sz="2000" dirty="0" smtClean="0">
                <a:solidFill>
                  <a:schemeClr val="tx1"/>
                </a:solidFill>
              </a:rPr>
              <a:t> slides </a:t>
            </a:r>
            <a:r>
              <a:rPr lang="fr-FR" sz="2000" dirty="0" err="1" smtClean="0">
                <a:solidFill>
                  <a:schemeClr val="tx1"/>
                </a:solidFill>
              </a:rPr>
              <a:t>is</a:t>
            </a:r>
            <a:r>
              <a:rPr lang="fr-FR" sz="2000" dirty="0" smtClean="0">
                <a:solidFill>
                  <a:schemeClr val="tx1"/>
                </a:solidFill>
              </a:rPr>
              <a:t>: MXN$18 = USD$1</a:t>
            </a:r>
            <a:endParaRPr lang="en-US" sz="19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6" name="Picture 2" descr="https://pixabay.com/static/uploads/photo/2012/04/01/18/56/attention-2403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58" y="220209"/>
            <a:ext cx="1018053" cy="9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2. </a:t>
            </a:r>
            <a:r>
              <a:rPr lang="fr-FR" sz="4000" dirty="0" err="1" smtClean="0"/>
              <a:t>Welcome</a:t>
            </a:r>
            <a:r>
              <a:rPr lang="fr-FR" sz="4000" dirty="0" smtClean="0"/>
              <a:t> to </a:t>
            </a:r>
            <a:r>
              <a:rPr lang="fr-FR" sz="4000" dirty="0" err="1" smtClean="0"/>
              <a:t>Puerto</a:t>
            </a:r>
            <a:r>
              <a:rPr lang="fr-FR" sz="4000" dirty="0" smtClean="0"/>
              <a:t> San Carlos: </a:t>
            </a:r>
            <a:br>
              <a:rPr lang="fr-FR" sz="4000" dirty="0" smtClean="0"/>
            </a:br>
            <a:r>
              <a:rPr lang="fr-FR" sz="4000" dirty="0" err="1" smtClean="0"/>
              <a:t>historic</a:t>
            </a:r>
            <a:r>
              <a:rPr lang="fr-FR" sz="4000" dirty="0" smtClean="0"/>
              <a:t> and </a:t>
            </a:r>
            <a:r>
              <a:rPr lang="fr-FR" sz="4000" dirty="0" err="1" smtClean="0"/>
              <a:t>socioeconomic</a:t>
            </a:r>
            <a:r>
              <a:rPr lang="fr-FR" sz="4000" dirty="0" smtClean="0"/>
              <a:t> </a:t>
            </a:r>
            <a:r>
              <a:rPr lang="fr-FR" sz="4000" dirty="0" err="1" smtClean="0"/>
              <a:t>context</a:t>
            </a:r>
            <a:r>
              <a:rPr lang="fr-FR" sz="4000" dirty="0" smtClean="0"/>
              <a:t>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Puerto</a:t>
            </a:r>
            <a:r>
              <a:rPr lang="fr-FR" dirty="0" smtClean="0"/>
              <a:t> San Carlos in a </a:t>
            </a:r>
            <a:r>
              <a:rPr lang="fr-FR" dirty="0" err="1" smtClean="0"/>
              <a:t>nutshell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336" y="1556792"/>
            <a:ext cx="11928648" cy="5040560"/>
          </a:xfrm>
        </p:spPr>
        <p:txBody>
          <a:bodyPr/>
          <a:lstStyle/>
          <a:p>
            <a:pPr indent="0">
              <a:spcAft>
                <a:spcPts val="600"/>
              </a:spcAft>
              <a:buNone/>
            </a:pPr>
            <a:r>
              <a:rPr lang="en-US" sz="1500" b="1" cap="all" dirty="0" smtClean="0"/>
              <a:t>Brief history </a:t>
            </a:r>
            <a:r>
              <a:rPr lang="en-US" sz="1500" b="1" cap="all" baseline="30000" dirty="0" smtClean="0"/>
              <a:t>1</a:t>
            </a:r>
            <a:endParaRPr lang="en-US" sz="1500" i="1" cap="all" baseline="30000" dirty="0" smtClean="0"/>
          </a:p>
          <a:p>
            <a:pPr indent="0">
              <a:spcAft>
                <a:spcPts val="600"/>
              </a:spcAft>
            </a:pPr>
            <a:r>
              <a:rPr lang="en-US" sz="1500" dirty="0" smtClean="0"/>
              <a:t>  Funded in 1967 as a fishing camp known as “</a:t>
            </a:r>
            <a:r>
              <a:rPr lang="en-US" sz="1500" dirty="0" err="1" smtClean="0"/>
              <a:t>Moscú</a:t>
            </a:r>
            <a:r>
              <a:rPr lang="en-US" sz="1500" dirty="0" smtClean="0"/>
              <a:t>”. In 1968: a decree recognizes the place as a deep-sea, coastal, fishing and sports </a:t>
            </a:r>
            <a:r>
              <a:rPr lang="en-US" sz="1500" dirty="0" err="1" smtClean="0"/>
              <a:t>harbour</a:t>
            </a:r>
            <a:r>
              <a:rPr lang="en-US" sz="1500" dirty="0" smtClean="0"/>
              <a:t>. </a:t>
            </a:r>
          </a:p>
          <a:p>
            <a:pPr indent="0">
              <a:spcAft>
                <a:spcPts val="600"/>
              </a:spcAft>
            </a:pPr>
            <a:r>
              <a:rPr lang="en-US" sz="1500" dirty="0" smtClean="0"/>
              <a:t> The port was initially built to export agricultural products from neighboring producing regions. Fishing industry rises after the </a:t>
            </a:r>
            <a:r>
              <a:rPr lang="en-US" sz="1500" dirty="0" err="1" smtClean="0"/>
              <a:t>colapse</a:t>
            </a:r>
            <a:r>
              <a:rPr lang="en-US" sz="1500" dirty="0" smtClean="0"/>
              <a:t> of agriculture with many new migrants coming from different parts of Mexico. Companies settle sardines and salmon canning plants. 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cap="all" dirty="0" smtClean="0"/>
              <a:t>Its population</a:t>
            </a:r>
            <a:r>
              <a:rPr lang="en-US" sz="1500" b="1" cap="all" baseline="30000" dirty="0" smtClean="0"/>
              <a:t> 1</a:t>
            </a:r>
            <a:endParaRPr lang="en-US" sz="1500" b="1" cap="all" dirty="0" smtClean="0"/>
          </a:p>
          <a:p>
            <a:pPr>
              <a:spcAft>
                <a:spcPts val="600"/>
              </a:spcAft>
            </a:pPr>
            <a:r>
              <a:rPr lang="en-US" sz="1500" dirty="0" smtClean="0"/>
              <a:t>San Carlos  population is constantly growing because of the attraction of its fishing resources. </a:t>
            </a:r>
          </a:p>
          <a:p>
            <a:pPr>
              <a:spcAft>
                <a:spcPts val="600"/>
              </a:spcAft>
            </a:pPr>
            <a:r>
              <a:rPr lang="en-US" sz="1500" dirty="0" smtClean="0"/>
              <a:t>In 2000, San Carlos had 3,990 inhabitants. Between 2000 and 2010,  the population increased by 38.7%, to reach a total of 5,538 inhabitants. In 2015 the local population is estimated at 6489 persons. </a:t>
            </a:r>
            <a:r>
              <a:rPr lang="en-US" sz="1500" b="1" cap="all" baseline="30000" dirty="0" smtClean="0"/>
              <a:t>2</a:t>
            </a:r>
            <a:endParaRPr lang="en-US" sz="1500" dirty="0" smtClean="0"/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cap="all" dirty="0" smtClean="0"/>
              <a:t>Its  natural ecosystem</a:t>
            </a:r>
            <a:r>
              <a:rPr lang="en-US" sz="1500" b="1" cap="all" baseline="30000" dirty="0" smtClean="0"/>
              <a:t> 1</a:t>
            </a:r>
            <a:r>
              <a:rPr lang="en-US" sz="1500" b="1" cap="all" dirty="0" smtClean="0"/>
              <a:t> </a:t>
            </a:r>
            <a:endParaRPr lang="en-US" sz="1500" i="1" cap="all" dirty="0" smtClean="0"/>
          </a:p>
          <a:p>
            <a:pPr indent="0">
              <a:spcAft>
                <a:spcPts val="600"/>
              </a:spcAft>
            </a:pPr>
            <a:r>
              <a:rPr lang="en-US" sz="1500" b="1" dirty="0" smtClean="0"/>
              <a:t> </a:t>
            </a:r>
            <a:r>
              <a:rPr lang="en-US" sz="1500" dirty="0" smtClean="0"/>
              <a:t>At national level, the zone called “ </a:t>
            </a:r>
            <a:r>
              <a:rPr lang="en-US" sz="1500" dirty="0" err="1" smtClean="0"/>
              <a:t>Complejo</a:t>
            </a:r>
            <a:r>
              <a:rPr lang="en-US" sz="1500" dirty="0" smtClean="0"/>
              <a:t> </a:t>
            </a:r>
            <a:r>
              <a:rPr lang="en-US" sz="1500" dirty="0" err="1" smtClean="0"/>
              <a:t>Lagunar</a:t>
            </a:r>
            <a:r>
              <a:rPr lang="en-US" sz="1500" dirty="0" smtClean="0"/>
              <a:t> Magdalena-</a:t>
            </a:r>
            <a:r>
              <a:rPr lang="en-US" sz="1500" dirty="0" err="1" smtClean="0"/>
              <a:t>Almejas</a:t>
            </a:r>
            <a:r>
              <a:rPr lang="en-US" sz="1500" dirty="0" smtClean="0"/>
              <a:t> “(CLBMA) was denominated “</a:t>
            </a:r>
            <a:r>
              <a:rPr lang="en-US" sz="1500" dirty="0" err="1" smtClean="0"/>
              <a:t>Área</a:t>
            </a:r>
            <a:r>
              <a:rPr lang="en-US" sz="1500" dirty="0" smtClean="0"/>
              <a:t> </a:t>
            </a:r>
            <a:r>
              <a:rPr lang="en-US" sz="1500" dirty="0" err="1" smtClean="0"/>
              <a:t>Prioritaria</a:t>
            </a:r>
            <a:r>
              <a:rPr lang="en-US" sz="1500" dirty="0" smtClean="0"/>
              <a:t> Nacional” (CONABIO, 1998).</a:t>
            </a:r>
          </a:p>
          <a:p>
            <a:pPr indent="0">
              <a:spcAft>
                <a:spcPts val="600"/>
              </a:spcAft>
            </a:pPr>
            <a:r>
              <a:rPr lang="en-US" sz="1500" dirty="0" smtClean="0"/>
              <a:t> At international level, it is classified as a Priority Marine Area for Conservation  (Commission for environmental cooperation, 1999),  and as a  </a:t>
            </a:r>
            <a:r>
              <a:rPr lang="en-US" sz="1500" dirty="0" err="1" smtClean="0"/>
              <a:t>como</a:t>
            </a:r>
            <a:r>
              <a:rPr lang="en-US" sz="1500" dirty="0" smtClean="0"/>
              <a:t>  Important Bird Area (Commission for environmental cooperation, 1999). </a:t>
            </a:r>
          </a:p>
          <a:p>
            <a:pPr indent="0">
              <a:spcAft>
                <a:spcPts val="600"/>
              </a:spcAft>
            </a:pPr>
            <a:r>
              <a:rPr lang="en-US" sz="1500" dirty="0" smtClean="0"/>
              <a:t> However, no binding legal instrument exists to ensure its conservation. There is no specific protection that would make it a </a:t>
            </a:r>
            <a:r>
              <a:rPr lang="en-US" sz="1500" dirty="0" err="1" smtClean="0"/>
              <a:t>potected</a:t>
            </a:r>
            <a:r>
              <a:rPr lang="en-US" sz="1500" dirty="0" smtClean="0"/>
              <a:t> </a:t>
            </a:r>
            <a:r>
              <a:rPr lang="en-US" sz="1500" dirty="0" err="1" smtClean="0"/>
              <a:t>área</a:t>
            </a:r>
            <a:r>
              <a:rPr lang="en-US" sz="1500" dirty="0" smtClean="0"/>
              <a:t> and intensive fishing remains the norm.</a:t>
            </a:r>
          </a:p>
          <a:p>
            <a:pPr indent="0">
              <a:buNone/>
            </a:pPr>
            <a:r>
              <a:rPr lang="en-US" sz="1500" dirty="0" smtClean="0"/>
              <a:t> </a:t>
            </a:r>
          </a:p>
          <a:p>
            <a:pPr indent="0">
              <a:buNone/>
            </a:pPr>
            <a:endParaRPr lang="en-US" sz="1500" dirty="0" smtClean="0"/>
          </a:p>
          <a:p>
            <a:pPr indent="0">
              <a:buNone/>
            </a:pPr>
            <a:endParaRPr lang="en-US" sz="1500" dirty="0" smtClean="0"/>
          </a:p>
          <a:p>
            <a:pPr indent="0"/>
            <a:endParaRPr lang="en-US" sz="1500" dirty="0" smtClean="0"/>
          </a:p>
          <a:p>
            <a:pPr indent="0">
              <a:buNone/>
            </a:pPr>
            <a:endParaRPr lang="en-US" sz="1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21862" y="5527797"/>
            <a:ext cx="10946746" cy="7427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Puerto</a:t>
            </a:r>
            <a:r>
              <a:rPr lang="fr-FR" sz="1600" b="1" dirty="0" smtClean="0">
                <a:latin typeface="Calibri" panose="020F0502020204030204" pitchFamily="34" charset="0"/>
              </a:rPr>
              <a:t> San Carlos </a:t>
            </a:r>
            <a:r>
              <a:rPr lang="fr-FR" sz="1600" b="1" dirty="0" err="1" smtClean="0">
                <a:latin typeface="Calibri" panose="020F0502020204030204" pitchFamily="34" charset="0"/>
              </a:rPr>
              <a:t>is</a:t>
            </a:r>
            <a:r>
              <a:rPr lang="fr-FR" sz="1600" b="1" dirty="0" smtClean="0">
                <a:latin typeface="Calibri" panose="020F0502020204030204" pitchFamily="34" charset="0"/>
              </a:rPr>
              <a:t> a </a:t>
            </a:r>
            <a:r>
              <a:rPr lang="fr-FR" sz="1600" b="1" dirty="0" err="1" smtClean="0">
                <a:latin typeface="Calibri" panose="020F0502020204030204" pitchFamily="34" charset="0"/>
              </a:rPr>
              <a:t>relatively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recent</a:t>
            </a:r>
            <a:r>
              <a:rPr lang="fr-FR" sz="1600" b="1" dirty="0" smtClean="0">
                <a:latin typeface="Calibri" panose="020F0502020204030204" pitchFamily="34" charset="0"/>
              </a:rPr>
              <a:t> village, </a:t>
            </a:r>
            <a:r>
              <a:rPr lang="fr-FR" sz="1600" b="1" dirty="0" err="1" smtClean="0">
                <a:latin typeface="Calibri" panose="020F0502020204030204" pitchFamily="34" charset="0"/>
              </a:rPr>
              <a:t>built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exlusivly</a:t>
            </a:r>
            <a:r>
              <a:rPr lang="fr-FR" sz="1600" b="1" dirty="0" smtClean="0">
                <a:latin typeface="Calibri" panose="020F0502020204030204" pitchFamily="34" charset="0"/>
              </a:rPr>
              <a:t> for </a:t>
            </a:r>
            <a:r>
              <a:rPr lang="fr-FR" sz="1600" b="1" dirty="0" err="1" smtClean="0">
                <a:latin typeface="Calibri" panose="020F0502020204030204" pitchFamily="34" charset="0"/>
              </a:rPr>
              <a:t>fishing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purpose</a:t>
            </a:r>
            <a:r>
              <a:rPr lang="fr-FR" sz="1600" b="1" dirty="0" smtClean="0">
                <a:latin typeface="Calibri" panose="020F0502020204030204" pitchFamily="34" charset="0"/>
              </a:rPr>
              <a:t> and </a:t>
            </a:r>
            <a:r>
              <a:rPr lang="fr-FR" sz="1600" b="1" dirty="0" err="1" smtClean="0">
                <a:latin typeface="Calibri" panose="020F0502020204030204" pitchFamily="34" charset="0"/>
              </a:rPr>
              <a:t>aggregating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many</a:t>
            </a:r>
            <a:r>
              <a:rPr lang="fr-FR" sz="1600" b="1" dirty="0" smtClean="0">
                <a:latin typeface="Calibri" panose="020F0502020204030204" pitchFamily="34" charset="0"/>
              </a:rPr>
              <a:t> migrants </a:t>
            </a:r>
            <a:r>
              <a:rPr lang="fr-FR" sz="1600" b="1" dirty="0" err="1" smtClean="0">
                <a:latin typeface="Calibri" panose="020F0502020204030204" pitchFamily="34" charset="0"/>
              </a:rPr>
              <a:t>coming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from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allover</a:t>
            </a:r>
            <a:r>
              <a:rPr lang="fr-FR" sz="1600" b="1" dirty="0" smtClean="0">
                <a:latin typeface="Calibri" panose="020F0502020204030204" pitchFamily="34" charset="0"/>
              </a:rPr>
              <a:t> Mexico. </a:t>
            </a:r>
            <a:r>
              <a:rPr lang="fr-FR" sz="1600" b="1" dirty="0" err="1" smtClean="0">
                <a:latin typeface="Calibri" panose="020F0502020204030204" pitchFamily="34" charset="0"/>
              </a:rPr>
              <a:t>Despite</a:t>
            </a:r>
            <a:r>
              <a:rPr lang="fr-FR" sz="1600" b="1" dirty="0" smtClean="0">
                <a:latin typeface="Calibri" panose="020F0502020204030204" pitchFamily="34" charset="0"/>
              </a:rPr>
              <a:t> recognition as </a:t>
            </a:r>
            <a:r>
              <a:rPr lang="fr-FR" sz="1600" b="1" dirty="0" err="1" smtClean="0">
                <a:latin typeface="Calibri" panose="020F0502020204030204" pitchFamily="34" charset="0"/>
              </a:rPr>
              <a:t>Priority</a:t>
            </a:r>
            <a:r>
              <a:rPr lang="fr-FR" sz="1600" b="1" dirty="0" smtClean="0">
                <a:latin typeface="Calibri" panose="020F0502020204030204" pitchFamily="34" charset="0"/>
              </a:rPr>
              <a:t> Marine Area for Conservation, the are </a:t>
            </a:r>
            <a:r>
              <a:rPr lang="fr-FR" sz="1600" b="1" dirty="0" err="1" smtClean="0">
                <a:latin typeface="Calibri" panose="020F0502020204030204" pitchFamily="34" charset="0"/>
              </a:rPr>
              <a:t>is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still</a:t>
            </a:r>
            <a:r>
              <a:rPr lang="fr-FR" sz="1600" b="1" dirty="0" smtClean="0">
                <a:latin typeface="Calibri" panose="020F0502020204030204" pitchFamily="34" charset="0"/>
              </a:rPr>
              <a:t> not </a:t>
            </a:r>
            <a:r>
              <a:rPr lang="fr-FR" sz="1600" b="1" dirty="0" err="1" smtClean="0">
                <a:latin typeface="Calibri" panose="020F0502020204030204" pitchFamily="34" charset="0"/>
              </a:rPr>
              <a:t>protected</a:t>
            </a:r>
            <a:r>
              <a:rPr lang="fr-FR" sz="1600" b="1" dirty="0">
                <a:latin typeface="Calibri" panose="020F0502020204030204" pitchFamily="34" charset="0"/>
              </a:rPr>
              <a:t>.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Important </a:t>
            </a:r>
            <a:r>
              <a:rPr lang="fr-FR" dirty="0" err="1" smtClean="0"/>
              <a:t>socio-economic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consideration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Espace réservé du texte 6"/>
          <p:cNvSpPr>
            <a:spLocks noGrp="1"/>
          </p:cNvSpPr>
          <p:nvPr>
            <p:ph type="body" idx="1"/>
          </p:nvPr>
        </p:nvSpPr>
        <p:spPr>
          <a:xfrm>
            <a:off x="954312" y="1695483"/>
            <a:ext cx="10902328" cy="4469821"/>
          </a:xfrm>
        </p:spPr>
        <p:txBody>
          <a:bodyPr/>
          <a:lstStyle/>
          <a:p>
            <a:pPr indent="-55563">
              <a:buNone/>
            </a:pPr>
            <a:r>
              <a:rPr lang="es-PE" sz="1800" b="1" dirty="0" smtClean="0"/>
              <a:t>NO SENSE OF COMMUNITY </a:t>
            </a:r>
            <a:r>
              <a:rPr lang="fr-FR" sz="1800" cap="all" baseline="30000" dirty="0" smtClean="0"/>
              <a:t>1</a:t>
            </a:r>
            <a:endParaRPr lang="es-PE" sz="1800" b="1" dirty="0" smtClean="0"/>
          </a:p>
          <a:p>
            <a:pPr indent="-55563">
              <a:buNone/>
            </a:pPr>
            <a:endParaRPr lang="es-PE" sz="1600" b="1" dirty="0" smtClean="0"/>
          </a:p>
          <a:p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constant</a:t>
            </a:r>
            <a:r>
              <a:rPr lang="es-PE" sz="1600" dirty="0" smtClean="0"/>
              <a:t> </a:t>
            </a:r>
            <a:r>
              <a:rPr lang="es-PE" sz="1600" dirty="0" err="1" smtClean="0"/>
              <a:t>increase</a:t>
            </a:r>
            <a:r>
              <a:rPr lang="es-PE" sz="1600" dirty="0" smtClean="0"/>
              <a:t> of </a:t>
            </a:r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population</a:t>
            </a:r>
            <a:r>
              <a:rPr lang="es-PE" sz="1600" dirty="0" smtClean="0"/>
              <a:t> </a:t>
            </a:r>
            <a:r>
              <a:rPr lang="es-PE" sz="1600" dirty="0" err="1" smtClean="0"/>
              <a:t>brakes</a:t>
            </a:r>
            <a:r>
              <a:rPr lang="es-PE" sz="1600" dirty="0" smtClean="0"/>
              <a:t> social </a:t>
            </a:r>
            <a:r>
              <a:rPr lang="es-PE" sz="1600" dirty="0" err="1" smtClean="0"/>
              <a:t>cohesion</a:t>
            </a:r>
            <a:r>
              <a:rPr lang="es-PE" sz="1600" dirty="0" smtClean="0"/>
              <a:t>. </a:t>
            </a:r>
            <a:br>
              <a:rPr lang="es-PE" sz="1600" dirty="0" smtClean="0"/>
            </a:br>
            <a:endParaRPr lang="es-PE" sz="1600" dirty="0" smtClean="0"/>
          </a:p>
          <a:p>
            <a:r>
              <a:rPr lang="es-PE" sz="1400" dirty="0" smtClean="0"/>
              <a:t> “</a:t>
            </a:r>
            <a:r>
              <a:rPr lang="es-PE" sz="1800" b="1" dirty="0" err="1" smtClean="0">
                <a:solidFill>
                  <a:srgbClr val="0070C0"/>
                </a:solidFill>
              </a:rPr>
              <a:t>The</a:t>
            </a:r>
            <a:r>
              <a:rPr lang="es-PE" sz="1800" b="1" dirty="0" smtClean="0">
                <a:solidFill>
                  <a:srgbClr val="0070C0"/>
                </a:solidFill>
              </a:rPr>
              <a:t> true </a:t>
            </a:r>
            <a:r>
              <a:rPr lang="es-PE" sz="1800" b="1" dirty="0" err="1" smtClean="0">
                <a:solidFill>
                  <a:srgbClr val="0070C0"/>
                </a:solidFill>
              </a:rPr>
              <a:t>problem</a:t>
            </a:r>
            <a:r>
              <a:rPr lang="es-PE" sz="1800" b="1" dirty="0" smtClean="0">
                <a:solidFill>
                  <a:srgbClr val="0070C0"/>
                </a:solidFill>
              </a:rPr>
              <a:t> of </a:t>
            </a:r>
            <a:r>
              <a:rPr lang="es-PE" sz="1800" b="1" dirty="0" err="1" smtClean="0">
                <a:solidFill>
                  <a:srgbClr val="0070C0"/>
                </a:solidFill>
              </a:rPr>
              <a:t>this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community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lies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into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its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immovable</a:t>
            </a:r>
            <a:r>
              <a:rPr lang="es-PE" sz="1800" b="1" dirty="0" smtClean="0">
                <a:solidFill>
                  <a:srgbClr val="0070C0"/>
                </a:solidFill>
              </a:rPr>
              <a:t> feudal </a:t>
            </a:r>
            <a:r>
              <a:rPr lang="es-PE" sz="1800" b="1" dirty="0" err="1" smtClean="0">
                <a:solidFill>
                  <a:srgbClr val="0070C0"/>
                </a:solidFill>
              </a:rPr>
              <a:t>structure</a:t>
            </a:r>
            <a:r>
              <a:rPr lang="es-PE" sz="1400" dirty="0" smtClean="0"/>
              <a:t>. </a:t>
            </a:r>
            <a:r>
              <a:rPr lang="es-PE" sz="1800" b="1" dirty="0" err="1" smtClean="0">
                <a:solidFill>
                  <a:srgbClr val="0070C0"/>
                </a:solidFill>
              </a:rPr>
              <a:t>The</a:t>
            </a:r>
            <a:r>
              <a:rPr lang="es-PE" sz="1800" b="1" dirty="0" smtClean="0">
                <a:solidFill>
                  <a:srgbClr val="0070C0"/>
                </a:solidFill>
              </a:rPr>
              <a:t> establishment </a:t>
            </a:r>
            <a:r>
              <a:rPr lang="es-PE" sz="1800" b="1" dirty="0" err="1" smtClean="0">
                <a:solidFill>
                  <a:srgbClr val="0070C0"/>
                </a:solidFill>
              </a:rPr>
              <a:t>is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against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any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type</a:t>
            </a:r>
            <a:r>
              <a:rPr lang="es-PE" sz="1800" b="1" dirty="0" smtClean="0">
                <a:solidFill>
                  <a:srgbClr val="0070C0"/>
                </a:solidFill>
              </a:rPr>
              <a:t> of </a:t>
            </a:r>
            <a:r>
              <a:rPr lang="es-PE" sz="1800" b="1" dirty="0" err="1" smtClean="0">
                <a:solidFill>
                  <a:srgbClr val="0070C0"/>
                </a:solidFill>
              </a:rPr>
              <a:t>change</a:t>
            </a:r>
            <a:r>
              <a:rPr lang="es-PE" sz="1800" b="1" dirty="0" smtClean="0">
                <a:solidFill>
                  <a:srgbClr val="0070C0"/>
                </a:solidFill>
              </a:rPr>
              <a:t>, </a:t>
            </a:r>
            <a:r>
              <a:rPr lang="es-PE" sz="1800" b="1" dirty="0" err="1" smtClean="0">
                <a:solidFill>
                  <a:srgbClr val="0070C0"/>
                </a:solidFill>
              </a:rPr>
              <a:t>whatever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insignificant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it</a:t>
            </a:r>
            <a:r>
              <a:rPr lang="es-PE" sz="1800" b="1" dirty="0" smtClean="0">
                <a:solidFill>
                  <a:srgbClr val="0070C0"/>
                </a:solidFill>
              </a:rPr>
              <a:t> </a:t>
            </a:r>
            <a:r>
              <a:rPr lang="es-PE" sz="1800" b="1" dirty="0" err="1" smtClean="0">
                <a:solidFill>
                  <a:srgbClr val="0070C0"/>
                </a:solidFill>
              </a:rPr>
              <a:t>could</a:t>
            </a:r>
            <a:r>
              <a:rPr lang="es-PE" sz="1800" b="1" dirty="0" smtClean="0">
                <a:solidFill>
                  <a:srgbClr val="0070C0"/>
                </a:solidFill>
              </a:rPr>
              <a:t> be.”</a:t>
            </a:r>
            <a:r>
              <a:rPr lang="es-PE" sz="2000" b="1" dirty="0" smtClean="0">
                <a:solidFill>
                  <a:srgbClr val="0070C0"/>
                </a:solidFill>
              </a:rPr>
              <a:t> </a:t>
            </a:r>
            <a:endParaRPr lang="es-PE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PE" sz="1600" dirty="0" smtClean="0"/>
          </a:p>
          <a:p>
            <a:pPr indent="-55563">
              <a:buNone/>
            </a:pPr>
            <a:r>
              <a:rPr lang="es-PE" sz="1800" b="1" dirty="0" smtClean="0"/>
              <a:t>GROWING POVERTY &amp; HIGH INACTIVITY AMONG YOUNG POPULATION</a:t>
            </a:r>
            <a:r>
              <a:rPr lang="fr-FR" sz="1800" cap="all" baseline="30000" dirty="0"/>
              <a:t> 1</a:t>
            </a:r>
            <a:endParaRPr lang="es-PE" sz="1800" b="1" dirty="0" smtClean="0"/>
          </a:p>
          <a:p>
            <a:pPr indent="-55563">
              <a:buNone/>
            </a:pPr>
            <a:endParaRPr lang="fr-FR" sz="1600" b="1" dirty="0" smtClean="0"/>
          </a:p>
          <a:p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perception</a:t>
            </a:r>
            <a:r>
              <a:rPr lang="es-PE" sz="1600" dirty="0" smtClean="0"/>
              <a:t> of  San Carlos </a:t>
            </a:r>
            <a:r>
              <a:rPr lang="es-PE" sz="1600" dirty="0" err="1" smtClean="0"/>
              <a:t>population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</a:t>
            </a:r>
            <a:r>
              <a:rPr lang="es-PE" sz="1600" dirty="0" err="1" smtClean="0"/>
              <a:t>that</a:t>
            </a:r>
            <a:r>
              <a:rPr lang="es-PE" sz="1600" dirty="0" smtClean="0"/>
              <a:t> </a:t>
            </a:r>
            <a:r>
              <a:rPr lang="es-PE" sz="1600" dirty="0" err="1" smtClean="0"/>
              <a:t>poverty</a:t>
            </a:r>
            <a:r>
              <a:rPr lang="es-PE" sz="1600" dirty="0" smtClean="0"/>
              <a:t> has </a:t>
            </a:r>
            <a:r>
              <a:rPr lang="es-PE" sz="1600" dirty="0" err="1" smtClean="0"/>
              <a:t>increased</a:t>
            </a:r>
            <a:r>
              <a:rPr lang="es-PE" sz="1600" dirty="0" smtClean="0"/>
              <a:t> and </a:t>
            </a:r>
            <a:r>
              <a:rPr lang="es-PE" sz="1600" dirty="0" err="1" smtClean="0"/>
              <a:t>that</a:t>
            </a:r>
            <a:r>
              <a:rPr lang="es-PE" sz="1600" dirty="0" smtClean="0"/>
              <a:t> </a:t>
            </a:r>
            <a:r>
              <a:rPr lang="es-PE" sz="1600" dirty="0" err="1" smtClean="0"/>
              <a:t>they</a:t>
            </a:r>
            <a:r>
              <a:rPr lang="es-PE" sz="1600" dirty="0" smtClean="0"/>
              <a:t> </a:t>
            </a:r>
            <a:r>
              <a:rPr lang="es-PE" sz="1600" dirty="0" err="1" smtClean="0"/>
              <a:t>lost</a:t>
            </a:r>
            <a:r>
              <a:rPr lang="es-PE" sz="1600" dirty="0" smtClean="0"/>
              <a:t> </a:t>
            </a:r>
            <a:r>
              <a:rPr lang="es-PE" sz="1600" dirty="0" err="1" smtClean="0"/>
              <a:t>purchase</a:t>
            </a:r>
            <a:r>
              <a:rPr lang="es-PE" sz="1600" dirty="0" smtClean="0"/>
              <a:t> </a:t>
            </a:r>
            <a:r>
              <a:rPr lang="es-PE" sz="1600" dirty="0" err="1" smtClean="0"/>
              <a:t>power</a:t>
            </a:r>
            <a:r>
              <a:rPr lang="es-PE" sz="1600" dirty="0" smtClean="0"/>
              <a:t> </a:t>
            </a:r>
            <a:r>
              <a:rPr lang="es-PE" sz="1600" dirty="0" err="1" smtClean="0"/>
              <a:t>while</a:t>
            </a:r>
            <a:r>
              <a:rPr lang="es-PE" sz="1600" dirty="0" smtClean="0"/>
              <a:t> </a:t>
            </a:r>
            <a:r>
              <a:rPr lang="es-PE" sz="1600" dirty="0" err="1" smtClean="0"/>
              <a:t>people</a:t>
            </a:r>
            <a:r>
              <a:rPr lang="es-PE" sz="1600" dirty="0" smtClean="0"/>
              <a:t> </a:t>
            </a:r>
            <a:r>
              <a:rPr lang="es-PE" sz="1600" dirty="0" err="1" smtClean="0"/>
              <a:t>arrived</a:t>
            </a:r>
            <a:r>
              <a:rPr lang="es-PE" sz="1600" dirty="0" smtClean="0"/>
              <a:t> to  </a:t>
            </a:r>
            <a:r>
              <a:rPr lang="es-PE" sz="1600" dirty="0" err="1" smtClean="0"/>
              <a:t>benefit</a:t>
            </a:r>
            <a:r>
              <a:rPr lang="es-PE" sz="1600" dirty="0" smtClean="0"/>
              <a:t> </a:t>
            </a:r>
            <a:r>
              <a:rPr lang="es-PE" sz="1600" dirty="0" err="1" smtClean="0"/>
              <a:t>from</a:t>
            </a:r>
            <a:r>
              <a:rPr lang="es-PE" sz="1600" dirty="0" smtClean="0"/>
              <a:t> </a:t>
            </a:r>
            <a:r>
              <a:rPr lang="es-PE" sz="1600" dirty="0" err="1" smtClean="0"/>
              <a:t>its</a:t>
            </a:r>
            <a:r>
              <a:rPr lang="es-PE" sz="1600" dirty="0" smtClean="0"/>
              <a:t> natural </a:t>
            </a:r>
            <a:r>
              <a:rPr lang="es-PE" sz="1600" dirty="0" err="1" smtClean="0"/>
              <a:t>wealth</a:t>
            </a:r>
            <a:r>
              <a:rPr lang="es-PE" sz="1600" dirty="0" smtClean="0"/>
              <a:t>, </a:t>
            </a:r>
            <a:r>
              <a:rPr lang="es-PE" sz="1600" dirty="0" err="1" smtClean="0"/>
              <a:t>which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</a:t>
            </a:r>
            <a:r>
              <a:rPr lang="es-PE" sz="1600" dirty="0" err="1" smtClean="0"/>
              <a:t>decreasing</a:t>
            </a:r>
            <a:r>
              <a:rPr lang="es-PE" sz="1600" dirty="0" smtClean="0"/>
              <a:t>. </a:t>
            </a:r>
            <a:r>
              <a:rPr lang="es-PE" sz="1600" dirty="0" err="1" smtClean="0"/>
              <a:t>They</a:t>
            </a:r>
            <a:r>
              <a:rPr lang="es-PE" sz="1600" dirty="0" smtClean="0"/>
              <a:t> </a:t>
            </a:r>
            <a:r>
              <a:rPr lang="es-PE" sz="1600" dirty="0" err="1" smtClean="0"/>
              <a:t>also</a:t>
            </a:r>
            <a:r>
              <a:rPr lang="es-PE" sz="1600" dirty="0" smtClean="0"/>
              <a:t> </a:t>
            </a:r>
            <a:r>
              <a:rPr lang="es-PE" sz="1600" dirty="0" err="1" smtClean="0"/>
              <a:t>perceive</a:t>
            </a:r>
            <a:r>
              <a:rPr lang="es-PE" sz="1600" dirty="0" smtClean="0"/>
              <a:t> a </a:t>
            </a:r>
            <a:r>
              <a:rPr lang="es-PE" sz="1600" dirty="0" err="1" smtClean="0"/>
              <a:t>strong</a:t>
            </a:r>
            <a:r>
              <a:rPr lang="es-PE" sz="1600" dirty="0" smtClean="0"/>
              <a:t> </a:t>
            </a:r>
            <a:r>
              <a:rPr lang="es-PE" sz="1600" dirty="0" err="1" smtClean="0"/>
              <a:t>increase</a:t>
            </a:r>
            <a:r>
              <a:rPr lang="es-PE" sz="1600" dirty="0" smtClean="0"/>
              <a:t> of local </a:t>
            </a:r>
            <a:r>
              <a:rPr lang="es-PE" sz="1600" dirty="0" err="1" smtClean="0"/>
              <a:t>criminality</a:t>
            </a:r>
            <a:r>
              <a:rPr lang="es-PE" sz="1600" dirty="0" smtClean="0"/>
              <a:t> (</a:t>
            </a:r>
            <a:r>
              <a:rPr lang="es-PE" sz="1600" dirty="0" err="1" smtClean="0"/>
              <a:t>drug</a:t>
            </a:r>
            <a:r>
              <a:rPr lang="es-PE" sz="1600" dirty="0" smtClean="0"/>
              <a:t> &amp; </a:t>
            </a:r>
            <a:r>
              <a:rPr lang="es-PE" sz="1600" dirty="0" err="1" smtClean="0"/>
              <a:t>violence</a:t>
            </a:r>
            <a:r>
              <a:rPr lang="es-PE" sz="1600" dirty="0" smtClean="0"/>
              <a:t>).</a:t>
            </a:r>
          </a:p>
          <a:p>
            <a:endParaRPr lang="es-PE" sz="1600" dirty="0" smtClean="0"/>
          </a:p>
          <a:p>
            <a:r>
              <a:rPr lang="es-PE" sz="1600" dirty="0" smtClean="0"/>
              <a:t> 45.3% of San Carlos </a:t>
            </a:r>
            <a:r>
              <a:rPr lang="es-PE" sz="1600" dirty="0" err="1" smtClean="0"/>
              <a:t>population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active and 98% of </a:t>
            </a:r>
            <a:r>
              <a:rPr lang="es-PE" sz="1600" dirty="0" err="1" smtClean="0"/>
              <a:t>the</a:t>
            </a:r>
            <a:r>
              <a:rPr lang="es-PE" sz="1600" dirty="0" smtClean="0"/>
              <a:t> active </a:t>
            </a:r>
            <a:r>
              <a:rPr lang="es-PE" sz="1600" dirty="0" err="1" smtClean="0"/>
              <a:t>population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</a:t>
            </a:r>
            <a:r>
              <a:rPr lang="es-PE" sz="1600" dirty="0" err="1" smtClean="0"/>
              <a:t>working</a:t>
            </a:r>
            <a:r>
              <a:rPr lang="es-PE" sz="1600" dirty="0" smtClean="0"/>
              <a:t>. </a:t>
            </a:r>
            <a:r>
              <a:rPr lang="es-PE" sz="1600" dirty="0" err="1" smtClean="0"/>
              <a:t>This</a:t>
            </a:r>
            <a:r>
              <a:rPr lang="es-PE" sz="1600" dirty="0" smtClean="0"/>
              <a:t> </a:t>
            </a:r>
            <a:r>
              <a:rPr lang="es-PE" sz="1600" dirty="0" err="1" smtClean="0"/>
              <a:t>means</a:t>
            </a:r>
            <a:r>
              <a:rPr lang="es-PE" sz="1600" dirty="0" smtClean="0"/>
              <a:t> </a:t>
            </a:r>
            <a:r>
              <a:rPr lang="es-PE" sz="1600" dirty="0" err="1" smtClean="0"/>
              <a:t>that</a:t>
            </a:r>
            <a:r>
              <a:rPr lang="es-PE" sz="1600" dirty="0" smtClean="0"/>
              <a:t> </a:t>
            </a:r>
            <a:r>
              <a:rPr lang="es-PE" sz="1600" dirty="0" err="1" smtClean="0"/>
              <a:t>there</a:t>
            </a:r>
            <a:r>
              <a:rPr lang="es-PE" sz="1600" dirty="0" smtClean="0"/>
              <a:t> are more </a:t>
            </a:r>
            <a:r>
              <a:rPr lang="es-PE" sz="1600" dirty="0" err="1" smtClean="0"/>
              <a:t>people</a:t>
            </a:r>
            <a:r>
              <a:rPr lang="es-PE" sz="1600" dirty="0" smtClean="0"/>
              <a:t> </a:t>
            </a:r>
            <a:r>
              <a:rPr lang="es-PE" sz="1600" dirty="0" err="1" smtClean="0"/>
              <a:t>who</a:t>
            </a:r>
            <a:r>
              <a:rPr lang="es-PE" sz="1600" dirty="0" smtClean="0"/>
              <a:t> </a:t>
            </a:r>
            <a:r>
              <a:rPr lang="es-PE" sz="1600" dirty="0" err="1" smtClean="0"/>
              <a:t>rely</a:t>
            </a:r>
            <a:r>
              <a:rPr lang="es-PE" sz="1600" dirty="0" smtClean="0"/>
              <a:t> </a:t>
            </a:r>
            <a:r>
              <a:rPr lang="es-PE" sz="1600" dirty="0" err="1" smtClean="0"/>
              <a:t>on</a:t>
            </a:r>
            <a:r>
              <a:rPr lang="es-PE" sz="1600" dirty="0" smtClean="0"/>
              <a:t> </a:t>
            </a:r>
            <a:r>
              <a:rPr lang="es-PE" sz="1600" dirty="0" err="1" smtClean="0"/>
              <a:t>some</a:t>
            </a:r>
            <a:r>
              <a:rPr lang="es-PE" sz="1600" dirty="0" smtClean="0"/>
              <a:t> </a:t>
            </a:r>
            <a:r>
              <a:rPr lang="es-PE" sz="1600" dirty="0" err="1" smtClean="0"/>
              <a:t>relatives</a:t>
            </a:r>
            <a:r>
              <a:rPr lang="es-PE" sz="1600" dirty="0" smtClean="0"/>
              <a:t> </a:t>
            </a:r>
            <a:r>
              <a:rPr lang="es-PE" sz="1600" dirty="0" err="1" smtClean="0"/>
              <a:t>than</a:t>
            </a:r>
            <a:r>
              <a:rPr lang="es-PE" sz="1600" dirty="0" smtClean="0"/>
              <a:t> </a:t>
            </a:r>
            <a:r>
              <a:rPr lang="es-PE" sz="1600" dirty="0" err="1" smtClean="0"/>
              <a:t>people</a:t>
            </a:r>
            <a:r>
              <a:rPr lang="es-PE" sz="1600" dirty="0" smtClean="0"/>
              <a:t> </a:t>
            </a:r>
            <a:r>
              <a:rPr lang="es-PE" sz="1600" dirty="0" err="1" smtClean="0"/>
              <a:t>who</a:t>
            </a:r>
            <a:r>
              <a:rPr lang="es-PE" sz="1600" dirty="0" smtClean="0"/>
              <a:t> are </a:t>
            </a:r>
            <a:r>
              <a:rPr lang="es-PE" sz="1600" dirty="0" err="1" smtClean="0"/>
              <a:t>productive</a:t>
            </a:r>
            <a:r>
              <a:rPr lang="es-PE" sz="1600" dirty="0" smtClean="0"/>
              <a:t> and </a:t>
            </a:r>
            <a:r>
              <a:rPr lang="es-PE" sz="1600" dirty="0" err="1" smtClean="0"/>
              <a:t>this</a:t>
            </a:r>
            <a:r>
              <a:rPr lang="es-PE" sz="1600" dirty="0" smtClean="0"/>
              <a:t> </a:t>
            </a:r>
            <a:r>
              <a:rPr lang="es-PE" sz="1600" dirty="0" err="1" smtClean="0"/>
              <a:t>is</a:t>
            </a:r>
            <a:r>
              <a:rPr lang="es-PE" sz="1600" dirty="0" smtClean="0"/>
              <a:t> </a:t>
            </a:r>
            <a:r>
              <a:rPr lang="es-PE" sz="1600" dirty="0" err="1" smtClean="0"/>
              <a:t>due</a:t>
            </a:r>
            <a:r>
              <a:rPr lang="es-PE" sz="1600" dirty="0" smtClean="0"/>
              <a:t> </a:t>
            </a:r>
            <a:r>
              <a:rPr lang="es-PE" sz="1600" dirty="0" err="1" smtClean="0"/>
              <a:t>to</a:t>
            </a:r>
            <a:r>
              <a:rPr lang="es-PE" sz="1600" dirty="0" smtClean="0"/>
              <a:t> </a:t>
            </a:r>
            <a:r>
              <a:rPr lang="es-PE" sz="1600" dirty="0" err="1" smtClean="0"/>
              <a:t>the</a:t>
            </a:r>
            <a:r>
              <a:rPr lang="es-PE" sz="1600" dirty="0" smtClean="0"/>
              <a:t> considerable </a:t>
            </a:r>
            <a:r>
              <a:rPr lang="es-PE" sz="1600" dirty="0" err="1" smtClean="0"/>
              <a:t>young</a:t>
            </a:r>
            <a:r>
              <a:rPr lang="es-PE" sz="1600" dirty="0" smtClean="0"/>
              <a:t> </a:t>
            </a:r>
            <a:r>
              <a:rPr lang="es-PE" sz="1600" dirty="0" err="1" smtClean="0"/>
              <a:t>population</a:t>
            </a:r>
            <a:r>
              <a:rPr lang="es-PE" sz="1600" dirty="0" smtClean="0"/>
              <a:t>. 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09894" y="5445224"/>
            <a:ext cx="10946746" cy="7427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In </a:t>
            </a:r>
            <a:r>
              <a:rPr lang="fr-FR" sz="1600" b="1" dirty="0" err="1" smtClean="0">
                <a:latin typeface="Calibri" panose="020F0502020204030204" pitchFamily="34" charset="0"/>
              </a:rPr>
              <a:t>Puerto</a:t>
            </a:r>
            <a:r>
              <a:rPr lang="fr-FR" sz="1600" b="1" dirty="0" smtClean="0">
                <a:latin typeface="Calibri" panose="020F0502020204030204" pitchFamily="34" charset="0"/>
              </a:rPr>
              <a:t> San Carlos the </a:t>
            </a:r>
            <a:r>
              <a:rPr lang="fr-FR" sz="1600" b="1" dirty="0" err="1" smtClean="0">
                <a:latin typeface="Calibri" panose="020F0502020204030204" pitchFamily="34" charset="0"/>
              </a:rPr>
              <a:t>sense</a:t>
            </a:r>
            <a:r>
              <a:rPr lang="fr-FR" sz="1600" b="1" dirty="0" smtClean="0">
                <a:latin typeface="Calibri" panose="020F0502020204030204" pitchFamily="34" charset="0"/>
              </a:rPr>
              <a:t> of </a:t>
            </a:r>
            <a:r>
              <a:rPr lang="fr-FR" sz="1600" b="1" dirty="0" err="1" smtClean="0">
                <a:latin typeface="Calibri" panose="020F0502020204030204" pitchFamily="34" charset="0"/>
              </a:rPr>
              <a:t>community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appears</a:t>
            </a:r>
            <a:r>
              <a:rPr lang="fr-FR" sz="1600" b="1" dirty="0" smtClean="0">
                <a:latin typeface="Calibri" panose="020F0502020204030204" pitchFamily="34" charset="0"/>
              </a:rPr>
              <a:t> to </a:t>
            </a:r>
            <a:r>
              <a:rPr lang="fr-FR" sz="1600" b="1" dirty="0" err="1" smtClean="0">
                <a:latin typeface="Calibri" panose="020F0502020204030204" pitchFamily="34" charset="0"/>
              </a:rPr>
              <a:t>be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very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low</a:t>
            </a:r>
            <a:r>
              <a:rPr lang="fr-FR" sz="1600" b="1" dirty="0" smtClean="0">
                <a:latin typeface="Calibri" panose="020F0502020204030204" pitchFamily="34" charset="0"/>
              </a:rPr>
              <a:t>. The social </a:t>
            </a:r>
            <a:r>
              <a:rPr lang="fr-FR" sz="1600" b="1" dirty="0" err="1" smtClean="0">
                <a:latin typeface="Calibri" panose="020F0502020204030204" pitchFamily="34" charset="0"/>
              </a:rPr>
              <a:t>link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among</a:t>
            </a:r>
            <a:r>
              <a:rPr lang="fr-FR" sz="1600" b="1" dirty="0" smtClean="0">
                <a:latin typeface="Calibri" panose="020F0502020204030204" pitchFamily="34" charset="0"/>
              </a:rPr>
              <a:t> village </a:t>
            </a:r>
            <a:r>
              <a:rPr lang="fr-FR" sz="1600" b="1" dirty="0" err="1" smtClean="0">
                <a:latin typeface="Calibri" panose="020F0502020204030204" pitchFamily="34" charset="0"/>
              </a:rPr>
              <a:t>members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is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limited</a:t>
            </a:r>
            <a:r>
              <a:rPr lang="fr-FR" sz="1600" b="1" dirty="0" smtClean="0">
                <a:latin typeface="Calibri" panose="020F0502020204030204" pitchFamily="34" charset="0"/>
              </a:rPr>
              <a:t>: no local </a:t>
            </a:r>
            <a:r>
              <a:rPr lang="fr-FR" sz="1600" b="1" dirty="0" err="1" smtClean="0">
                <a:latin typeface="Calibri" panose="020F0502020204030204" pitchFamily="34" charset="0"/>
              </a:rPr>
              <a:t>market</a:t>
            </a:r>
            <a:r>
              <a:rPr lang="fr-FR" sz="1600" b="1" dirty="0" smtClean="0">
                <a:latin typeface="Calibri" panose="020F0502020204030204" pitchFamily="34" charset="0"/>
              </a:rPr>
              <a:t>, few social </a:t>
            </a:r>
            <a:r>
              <a:rPr lang="fr-FR" sz="1600" b="1" dirty="0" err="1" smtClean="0">
                <a:latin typeface="Calibri" panose="020F0502020204030204" pitchFamily="34" charset="0"/>
              </a:rPr>
              <a:t>events</a:t>
            </a:r>
            <a:r>
              <a:rPr lang="fr-FR" sz="1600" b="1" dirty="0" smtClean="0">
                <a:latin typeface="Calibri" panose="020F0502020204030204" pitchFamily="34" charset="0"/>
              </a:rPr>
              <a:t>… </a:t>
            </a:r>
            <a:r>
              <a:rPr lang="fr-FR" sz="1600" b="1" dirty="0" err="1" smtClean="0">
                <a:latin typeface="Calibri" panose="020F0502020204030204" pitchFamily="34" charset="0"/>
              </a:rPr>
              <a:t>Many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inhabitants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interviewed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confirmed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these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weak</a:t>
            </a:r>
            <a:r>
              <a:rPr lang="fr-FR" sz="1600" b="1" dirty="0" smtClean="0">
                <a:latin typeface="Calibri" panose="020F0502020204030204" pitchFamily="34" charset="0"/>
              </a:rPr>
              <a:t> social </a:t>
            </a:r>
            <a:r>
              <a:rPr lang="fr-FR" sz="1600" b="1" dirty="0" err="1" smtClean="0">
                <a:latin typeface="Calibri" panose="020F0502020204030204" pitchFamily="34" charset="0"/>
              </a:rPr>
              <a:t>relationships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with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their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neighbors</a:t>
            </a:r>
            <a:r>
              <a:rPr lang="fr-FR" sz="1600" b="1" dirty="0" smtClean="0">
                <a:latin typeface="Calibri" panose="020F0502020204030204" pitchFamily="34" charset="0"/>
              </a:rPr>
              <a:t>.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4842</Words>
  <Application>Microsoft Office PowerPoint</Application>
  <PresentationFormat>Grand écran</PresentationFormat>
  <Paragraphs>774</Paragraphs>
  <Slides>40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Calibri</vt:lpstr>
      <vt:lpstr>Ebrima</vt:lpstr>
      <vt:lpstr>Wingdings</vt:lpstr>
      <vt:lpstr>Arial</vt:lpstr>
      <vt:lpstr>Thème Office</vt:lpstr>
      <vt:lpstr>Analysis of tourism and fishing industries  in Puerto San Carlos, Baja California Sur</vt:lpstr>
      <vt:lpstr>Table of contents</vt:lpstr>
      <vt:lpstr>1. Context and objectives of this study</vt:lpstr>
      <vt:lpstr>Objectives of this study </vt:lpstr>
      <vt:lpstr>Advise for Change?</vt:lpstr>
      <vt:lpstr>WARNING ABOUT THE FIGURES</vt:lpstr>
      <vt:lpstr>2. Welcome to Puerto San Carlos:  historic and socioeconomic context </vt:lpstr>
      <vt:lpstr>Puerto San Carlos in a nutshell</vt:lpstr>
      <vt:lpstr>Important socio-economic elements to take into consideration</vt:lpstr>
      <vt:lpstr>3. Analysis of Puerto San Carlos fishing industry</vt:lpstr>
      <vt:lpstr>The context of fishing in Mexico</vt:lpstr>
      <vt:lpstr>The context of elasmobranches fishing in Mexico </vt:lpstr>
      <vt:lpstr>The context of fishing in Baja California Sur</vt:lpstr>
      <vt:lpstr>The context of elasmobranchios fishing in B.C.S</vt:lpstr>
      <vt:lpstr>The fishing industry in Comondu </vt:lpstr>
      <vt:lpstr>The fishing industry in Puerto San Carlos</vt:lpstr>
      <vt:lpstr>3 main sources for shark fishing in Puerto San Carlos</vt:lpstr>
      <vt:lpstr>4. Analysis of the tourism industry in P.S.C.</vt:lpstr>
      <vt:lpstr>Key figures about tourism in Baja California Sur (B.C.S.) </vt:lpstr>
      <vt:lpstr>P.S.C. hardly benefits from B.C.S tourism</vt:lpstr>
      <vt:lpstr>P.S.C. visitors’ are not spending either time or money in town </vt:lpstr>
      <vt:lpstr>Why PSC should not try to compete with Puerto Lopez Mateos?</vt:lpstr>
      <vt:lpstr>Tourism perceived by the inhabitants of Puerto San Carlos</vt:lpstr>
      <vt:lpstr>Main take-aways on tourism in PSC</vt:lpstr>
      <vt:lpstr>5. How to develop ecotourism in Puerto San Carlos? </vt:lpstr>
      <vt:lpstr>How to evaluate the potential of tourism developement in PSC?</vt:lpstr>
      <vt:lpstr>Quick overview of potential alternative ecotourism activities</vt:lpstr>
      <vt:lpstr>Quick overview of potential alternative ecotourism activities</vt:lpstr>
      <vt:lpstr>6. How can Pelagic Life ensure an impact in the community and on sharkfishing? </vt:lpstr>
      <vt:lpstr>Feedbacks from the community </vt:lpstr>
      <vt:lpstr>3 key principles to launch a community-project</vt:lpstr>
      <vt:lpstr>Analysis of Pelagic Life’s current situation in PSC</vt:lpstr>
      <vt:lpstr>Pelagic Life at a crossroad: time to choose and focus</vt:lpstr>
      <vt:lpstr>AfC recommendations</vt:lpstr>
      <vt:lpstr>Présentation PowerPoint</vt:lpstr>
      <vt:lpstr>Fishing by species in Baja California Sur</vt:lpstr>
      <vt:lpstr>Fishing of sharks and cazon in Mexico over the past 10 years in volume</vt:lpstr>
      <vt:lpstr>Focus: Whale watching &amp; shark swimming captain’s business model </vt:lpstr>
      <vt:lpstr>Useful contacts</vt:lpstr>
      <vt:lpstr>A case study for inspiration: Tao in the Philippines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NOTE project REDD+ Cordillera Azul  Investing in productive activities within PNCAZ buffer zone  October 2015</dc:title>
  <dc:creator>ordinateurhp1</dc:creator>
  <cp:lastModifiedBy>Romain</cp:lastModifiedBy>
  <cp:revision>542</cp:revision>
  <dcterms:modified xsi:type="dcterms:W3CDTF">2016-03-25T03:33:54Z</dcterms:modified>
</cp:coreProperties>
</file>